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y="6858000" cx="12192000"/>
  <p:notesSz cx="6858000" cy="9144000"/>
  <p:embeddedFontLst>
    <p:embeddedFont>
      <p:font typeface="Roboto Mon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Mono-boldItalic.fntdata"/><Relationship Id="rId72" Type="http://schemas.openxmlformats.org/officeDocument/2006/relationships/font" Target="fonts/RobotoMono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obotoMono-bold.fntdata"/><Relationship Id="rId70" Type="http://schemas.openxmlformats.org/officeDocument/2006/relationships/font" Target="fonts/RobotoMono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fcb94c4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fcb94c42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36bf11e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436bf11e1c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36bf11e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436bf11e1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f791d86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f791d864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f791d864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f791d8646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f791d864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f791d8646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791d864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f791d8646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f791d864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f791d8646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f791d864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f791d8646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f791d864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f791d8646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75032f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1e75032f3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f791d864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f791d8646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f791d864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f791d8646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791d864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f791d8646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f791d864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f791d8646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f791d864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f791d8646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f791d864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f791d8646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f791d864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f791d8646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f791d864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f791d8646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f791d864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f791d8646_0_3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f791d864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f791d8646_0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fc454111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3fc4541112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f791d864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f791d8646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f791d864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f791d8646_0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f791d864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f791d8646_0_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f791d8646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f791d8646_0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f791d8646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f791d8646_0_4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f791d864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3f791d8646_0_7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f791d8646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3f791d8646_0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f791d8646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f791d8646_0_4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f791d8646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f791d8646_0_5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f791d864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f791d8646_0_5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36bf11e1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436bf11e1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f791d8646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f791d8646_0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f791d864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f791d8646_0_5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f791d864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3f791d8646_0_5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f791d8646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3f791d8646_0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f791d8646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f791d8646_0_6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f791d8646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f791d8646_0_6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f791d8646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f791d8646_0_6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43dd68407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43dd68407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f791d8646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f791d8646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f791d8646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f791d8646_0_6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36bf11e1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436bf11e1c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f791d8646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f791d8646_0_6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f791d8646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3f791d8646_0_6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f791d8646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3f791d8646_0_6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43dfe8c9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43dfe8c90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3dfe8c90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43dfe8c900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3dfe8c9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43dfe8c90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3dfe8c90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43dfe8c90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3dfe8c90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43dfe8c900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43dfe8c90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43dfe8c900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43b628a9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43b628a96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36bf11e1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436bf11e1c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3bb9dcb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43bb9dcbe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3dfe8c90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43dfe8c900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3b628a9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43b628a96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f836b99c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1f836b99c0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dca71c10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dca71c1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f791d8646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f791d8646_0_7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fc454111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fc4541112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fc454111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fc4541112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ajd tytułowy">
  <p:cSld name="1_Slajd tytuł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47739" y="3544572"/>
            <a:ext cx="109728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wewnętrzny">
  <p:cSld name="Slajd wewnętrzn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924801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Układ niestandardowy">
  <p:cSld name="4_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2" name="Google Shape;62;p15"/>
          <p:cNvCxnSpPr/>
          <p:nvPr/>
        </p:nvCxnSpPr>
        <p:spPr>
          <a:xfrm rot="10800000">
            <a:off x="924839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statni slajd">
  <p:cSld name="Ostatni slaj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762509" y="3157700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8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762509" y="3443452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4762491" y="4021795"/>
            <a:ext cx="2715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7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1410.8516.pdf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Relationship Id="rId7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hyperlink" Target="https://arxiv.org/pdf/1410.8516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hyperlink" Target="https://arxiv.org/pdf/1410.8516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hyperlink" Target="https://arxiv.org/pdf/1410.8516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hyperlink" Target="https://arxiv.org/pdf/1410.8516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46.png"/><Relationship Id="rId6" Type="http://schemas.openxmlformats.org/officeDocument/2006/relationships/image" Target="../media/image33.png"/><Relationship Id="rId7" Type="http://schemas.openxmlformats.org/officeDocument/2006/relationships/hyperlink" Target="https://arxiv.org/pdf/1410.8516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hyperlink" Target="https://arxiv.org/pdf/1410.8516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51.png"/><Relationship Id="rId5" Type="http://schemas.openxmlformats.org/officeDocument/2006/relationships/image" Target="../media/image34.png"/><Relationship Id="rId6" Type="http://schemas.openxmlformats.org/officeDocument/2006/relationships/hyperlink" Target="https://arxiv.org/pdf/1410.8516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image" Target="../media/image47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hyperlink" Target="https://arxiv.org/pdf/1410.8516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62.png"/><Relationship Id="rId5" Type="http://schemas.openxmlformats.org/officeDocument/2006/relationships/hyperlink" Target="https://arxiv.org/pdf/1410.8516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pdf/1605.08803.pdf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1605.08803.pdf" TargetMode="External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605.08803.pdf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1605.08803.pdf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hyperlink" Target="https://arxiv.org/pdf/1605.08803.pdf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1605.08803.pdf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5.png"/><Relationship Id="rId6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pdf/1605.08803.pdf" TargetMode="External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pdf/1605.08803.pdf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6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pdf/1605.08803.pdf" TargetMode="External"/><Relationship Id="rId4" Type="http://schemas.openxmlformats.org/officeDocument/2006/relationships/image" Target="../media/image56.png"/><Relationship Id="rId5" Type="http://schemas.openxmlformats.org/officeDocument/2006/relationships/hyperlink" Target="https://github.com/tensorflow/models/blob/master/research/real_nvp/real_nvp_multiscale_dataset.py" TargetMode="External"/><Relationship Id="rId6" Type="http://schemas.openxmlformats.org/officeDocument/2006/relationships/image" Target="../media/image57.png"/><Relationship Id="rId7" Type="http://schemas.openxmlformats.org/officeDocument/2006/relationships/image" Target="../media/image59.png"/><Relationship Id="rId8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rxiv.org/pdf/1605.08803.pdf" TargetMode="External"/><Relationship Id="rId4" Type="http://schemas.openxmlformats.org/officeDocument/2006/relationships/image" Target="../media/image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1605.08803.pdf" TargetMode="External"/><Relationship Id="rId4" Type="http://schemas.openxmlformats.org/officeDocument/2006/relationships/image" Target="../media/image8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1605.08803.pdf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7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rxiv.org/abs/1807.03039" TargetMode="External"/><Relationship Id="rId4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3.png"/><Relationship Id="rId4" Type="http://schemas.openxmlformats.org/officeDocument/2006/relationships/hyperlink" Target="https://arxiv.org/abs/1807.03039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hyperlink" Target="https://arxiv.org/abs/1807.03039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Relationship Id="rId4" Type="http://schemas.openxmlformats.org/officeDocument/2006/relationships/hyperlink" Target="https://arxiv.org/abs/1807.03039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6.png"/><Relationship Id="rId5" Type="http://schemas.openxmlformats.org/officeDocument/2006/relationships/image" Target="../media/image81.png"/><Relationship Id="rId6" Type="http://schemas.openxmlformats.org/officeDocument/2006/relationships/image" Target="../media/image64.png"/><Relationship Id="rId7" Type="http://schemas.openxmlformats.org/officeDocument/2006/relationships/image" Target="../media/image74.png"/><Relationship Id="rId8" Type="http://schemas.openxmlformats.org/officeDocument/2006/relationships/hyperlink" Target="https://arxiv.org/abs/1807.03039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png"/><Relationship Id="rId4" Type="http://schemas.openxmlformats.org/officeDocument/2006/relationships/hyperlink" Target="https://arxiv.org/abs/1807.03039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hyperlink" Target="https://arxiv.org/abs/1807.03039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88.png"/><Relationship Id="rId6" Type="http://schemas.openxmlformats.org/officeDocument/2006/relationships/hyperlink" Target="https://arxiv.org/abs/1807.03039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82.png"/><Relationship Id="rId6" Type="http://schemas.openxmlformats.org/officeDocument/2006/relationships/hyperlink" Target="https://arxiv.org/abs/1807.03039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Relationship Id="rId4" Type="http://schemas.openxmlformats.org/officeDocument/2006/relationships/hyperlink" Target="https://arxiv.org/abs/1807.03039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rxiv.org/abs/1807.03039" TargetMode="External"/><Relationship Id="rId4" Type="http://schemas.openxmlformats.org/officeDocument/2006/relationships/image" Target="../media/image85.png"/><Relationship Id="rId5" Type="http://schemas.openxmlformats.org/officeDocument/2006/relationships/image" Target="../media/image84.png"/><Relationship Id="rId6" Type="http://schemas.openxmlformats.org/officeDocument/2006/relationships/image" Target="../media/image8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0.png"/><Relationship Id="rId4" Type="http://schemas.openxmlformats.org/officeDocument/2006/relationships/image" Target="../media/image103.png"/><Relationship Id="rId5" Type="http://schemas.openxmlformats.org/officeDocument/2006/relationships/hyperlink" Target="https://arxiv.org/abs/1807.03039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7.png"/><Relationship Id="rId4" Type="http://schemas.openxmlformats.org/officeDocument/2006/relationships/hyperlink" Target="https://arxiv.org/abs/1807.0303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blog.openai.com/glow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4.png"/><Relationship Id="rId4" Type="http://schemas.openxmlformats.org/officeDocument/2006/relationships/hyperlink" Target="https://arxiv.org/abs/1807.03039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6.png"/><Relationship Id="rId4" Type="http://schemas.openxmlformats.org/officeDocument/2006/relationships/image" Target="../media/image80.png"/><Relationship Id="rId5" Type="http://schemas.openxmlformats.org/officeDocument/2006/relationships/hyperlink" Target="https://arxiv.org/abs/1807.03039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openreview.net/forum?id=Hyg74h05tX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4.png"/><Relationship Id="rId4" Type="http://schemas.openxmlformats.org/officeDocument/2006/relationships/image" Target="../media/image8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2.png"/><Relationship Id="rId6" Type="http://schemas.openxmlformats.org/officeDocument/2006/relationships/image" Target="../media/image9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2.png"/><Relationship Id="rId4" Type="http://schemas.openxmlformats.org/officeDocument/2006/relationships/image" Target="../media/image106.png"/><Relationship Id="rId5" Type="http://schemas.openxmlformats.org/officeDocument/2006/relationships/image" Target="../media/image112.png"/><Relationship Id="rId6" Type="http://schemas.openxmlformats.org/officeDocument/2006/relationships/image" Target="../media/image100.png"/><Relationship Id="rId7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5.png"/><Relationship Id="rId4" Type="http://schemas.openxmlformats.org/officeDocument/2006/relationships/image" Target="../media/image109.png"/><Relationship Id="rId5" Type="http://schemas.openxmlformats.org/officeDocument/2006/relationships/image" Target="../media/image113.png"/><Relationship Id="rId6" Type="http://schemas.openxmlformats.org/officeDocument/2006/relationships/image" Target="../media/image102.png"/><Relationship Id="rId7" Type="http://schemas.openxmlformats.org/officeDocument/2006/relationships/image" Target="../media/image10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8.png"/><Relationship Id="rId4" Type="http://schemas.openxmlformats.org/officeDocument/2006/relationships/image" Target="../media/image119.png"/><Relationship Id="rId5" Type="http://schemas.openxmlformats.org/officeDocument/2006/relationships/image" Target="../media/image126.png"/><Relationship Id="rId6" Type="http://schemas.openxmlformats.org/officeDocument/2006/relationships/image" Target="../media/image1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5.png"/><Relationship Id="rId4" Type="http://schemas.openxmlformats.org/officeDocument/2006/relationships/image" Target="../media/image123.png"/><Relationship Id="rId5" Type="http://schemas.openxmlformats.org/officeDocument/2006/relationships/image" Target="../media/image1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5.png"/><Relationship Id="rId4" Type="http://schemas.openxmlformats.org/officeDocument/2006/relationships/image" Target="../media/image1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1.png"/><Relationship Id="rId4" Type="http://schemas.openxmlformats.org/officeDocument/2006/relationships/image" Target="../media/image122.png"/><Relationship Id="rId9" Type="http://schemas.openxmlformats.org/officeDocument/2006/relationships/image" Target="../media/image116.png"/><Relationship Id="rId5" Type="http://schemas.openxmlformats.org/officeDocument/2006/relationships/image" Target="../media/image124.png"/><Relationship Id="rId6" Type="http://schemas.openxmlformats.org/officeDocument/2006/relationships/image" Target="../media/image120.png"/><Relationship Id="rId7" Type="http://schemas.openxmlformats.org/officeDocument/2006/relationships/image" Target="../media/image127.png"/><Relationship Id="rId8" Type="http://schemas.openxmlformats.org/officeDocument/2006/relationships/image" Target="../media/image11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arxiv.org/pdf/1807.03039.pdf" TargetMode="External"/><Relationship Id="rId4" Type="http://schemas.openxmlformats.org/officeDocument/2006/relationships/hyperlink" Target="https://arxiv.org/pdf/1605.08803.pdf" TargetMode="External"/><Relationship Id="rId5" Type="http://schemas.openxmlformats.org/officeDocument/2006/relationships/image" Target="../media/image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600"/>
              <a:t>Normalizing Flows: From NICE, RealNVP to GLOW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47750" y="3989977"/>
            <a:ext cx="10972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Krzysztof Kolasiński, 11.10.2018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technical details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550" y="1433051"/>
            <a:ext cx="4822257" cy="11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271125" y="598075"/>
            <a:ext cx="10326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Combining multiple transformations yields in: </a:t>
            </a:r>
            <a:endParaRPr sz="18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750" y="939375"/>
            <a:ext cx="2349650" cy="21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/>
          <p:nvPr/>
        </p:nvSpPr>
        <p:spPr>
          <a:xfrm>
            <a:off x="4239613" y="1801663"/>
            <a:ext cx="1164300" cy="318900"/>
          </a:xfrm>
          <a:prstGeom prst="rightArrow">
            <a:avLst>
              <a:gd fmla="val 39981" name="adj1"/>
              <a:gd fmla="val 77524" name="adj2"/>
            </a:avLst>
          </a:prstGeom>
          <a:solidFill>
            <a:srgbClr val="1CA4DC"/>
          </a:solidFill>
          <a:ln cap="flat" cmpd="sng" w="9525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271125" y="2960275"/>
            <a:ext cx="11493600" cy="3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most cases when people implement NFs they take into account following rules: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</a:t>
            </a:r>
            <a:r>
              <a:rPr b="1" lang="en-US" sz="1800"/>
              <a:t> log densities</a:t>
            </a:r>
            <a:r>
              <a:rPr lang="en-US" sz="1800"/>
              <a:t>, since this is more </a:t>
            </a:r>
            <a:r>
              <a:rPr b="1" lang="en-US" sz="1800"/>
              <a:t>stable numerically 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we can </a:t>
            </a:r>
            <a:r>
              <a:rPr b="1" lang="en-US" sz="1800"/>
              <a:t>compute</a:t>
            </a:r>
            <a:r>
              <a:rPr lang="en-US" sz="1800"/>
              <a:t> </a:t>
            </a:r>
            <a:r>
              <a:rPr b="1" lang="en-US" sz="1800"/>
              <a:t>determinant easily</a:t>
            </a:r>
            <a:r>
              <a:rPr lang="en-US" sz="1800"/>
              <a:t>: diagonal or triangular matrix for which determinant can be easily computed </a:t>
            </a:r>
            <a:r>
              <a:rPr lang="en-US" sz="1800"/>
              <a:t>analytically, or other not investigated options ???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computation of </a:t>
            </a:r>
            <a:r>
              <a:rPr b="1" lang="en-US" sz="1800"/>
              <a:t>f(x) is easy</a:t>
            </a:r>
            <a:r>
              <a:rPr lang="en-US" sz="1800"/>
              <a:t>: efficient sampling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computation of </a:t>
            </a:r>
            <a:r>
              <a:rPr b="1" lang="en-US" sz="1800"/>
              <a:t>f</a:t>
            </a:r>
            <a:r>
              <a:rPr b="1" baseline="30000" lang="en-US" sz="1800"/>
              <a:t>-1</a:t>
            </a:r>
            <a:r>
              <a:rPr b="1" lang="en-US" sz="1800"/>
              <a:t>(y) is easy</a:t>
            </a:r>
            <a:r>
              <a:rPr lang="en-US" sz="1800"/>
              <a:t>: efficient estimation of log-likelihood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we </a:t>
            </a:r>
            <a:r>
              <a:rPr b="1" lang="en-US" sz="1800"/>
              <a:t>can compute derivative of it:</a:t>
            </a:r>
            <a:r>
              <a:rPr lang="en-US" sz="1800"/>
              <a:t> can be used with gradient descent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computation is </a:t>
            </a:r>
            <a:r>
              <a:rPr b="1" lang="en-US" sz="1800"/>
              <a:t>stable numerically</a:t>
            </a:r>
            <a:r>
              <a:rPr lang="en-US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 f such that it has</a:t>
            </a:r>
            <a:r>
              <a:rPr b="1" lang="en-US" sz="1800"/>
              <a:t> high expressive power</a:t>
            </a:r>
            <a:r>
              <a:rPr lang="en-US" sz="1800"/>
              <a:t> usually some non linear function </a:t>
            </a:r>
            <a:endParaRPr sz="1800"/>
          </a:p>
        </p:txBody>
      </p:sp>
      <p:sp>
        <p:nvSpPr>
          <p:cNvPr id="165" name="Google Shape;165;p26"/>
          <p:cNvSpPr txBox="1"/>
          <p:nvPr/>
        </p:nvSpPr>
        <p:spPr>
          <a:xfrm>
            <a:off x="680850" y="6057025"/>
            <a:ext cx="106779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CA4DC"/>
                </a:solidFill>
              </a:rPr>
              <a:t>Note: </a:t>
            </a:r>
            <a:r>
              <a:rPr lang="en-US" sz="1800">
                <a:solidFill>
                  <a:srgbClr val="1CA4DC"/>
                </a:solidFill>
              </a:rPr>
              <a:t>Various methods have been developed, but usually only part of these conditions are satisfied.</a:t>
            </a:r>
            <a:endParaRPr sz="1800">
              <a:solidFill>
                <a:srgbClr val="1CA4D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1097500" y="502400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39FDA"/>
                </a:solidFill>
              </a:rPr>
              <a:t>The plan</a:t>
            </a:r>
            <a:endParaRPr sz="4800">
              <a:solidFill>
                <a:srgbClr val="139FDA"/>
              </a:solidFill>
            </a:endParaRPr>
          </a:p>
        </p:txBody>
      </p:sp>
      <p:sp>
        <p:nvSpPr>
          <p:cNvPr id="171" name="Google Shape;171;p27"/>
          <p:cNvSpPr txBox="1"/>
          <p:nvPr>
            <p:ph type="title"/>
          </p:nvPr>
        </p:nvSpPr>
        <p:spPr>
          <a:xfrm>
            <a:off x="533488" y="2640425"/>
            <a:ext cx="27294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NICE</a:t>
            </a:r>
            <a:endParaRPr sz="3600">
              <a:solidFill>
                <a:srgbClr val="139FDA"/>
              </a:solidFill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685" y="3142875"/>
            <a:ext cx="3063182" cy="31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type="title"/>
          </p:nvPr>
        </p:nvSpPr>
        <p:spPr>
          <a:xfrm>
            <a:off x="3886288" y="2488025"/>
            <a:ext cx="27294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RealNVP</a:t>
            </a:r>
            <a:endParaRPr sz="3600">
              <a:solidFill>
                <a:srgbClr val="139FDA"/>
              </a:solidFill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7483" y="3100425"/>
            <a:ext cx="4762366" cy="304805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>
            <p:ph type="title"/>
          </p:nvPr>
        </p:nvSpPr>
        <p:spPr>
          <a:xfrm>
            <a:off x="7924888" y="2259425"/>
            <a:ext cx="27294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Glow</a:t>
            </a:r>
            <a:endParaRPr sz="3600">
              <a:solidFill>
                <a:srgbClr val="139FDA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00" y="3472750"/>
            <a:ext cx="2501225" cy="259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7"/>
          <p:cNvCxnSpPr>
            <a:endCxn id="173" idx="1"/>
          </p:cNvCxnSpPr>
          <p:nvPr/>
        </p:nvCxnSpPr>
        <p:spPr>
          <a:xfrm flipH="1" rot="10800000">
            <a:off x="2679388" y="2854475"/>
            <a:ext cx="1206900" cy="151800"/>
          </a:xfrm>
          <a:prstGeom prst="straightConnector1">
            <a:avLst/>
          </a:prstGeom>
          <a:noFill/>
          <a:ln cap="flat" cmpd="sng" w="38100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7"/>
          <p:cNvCxnSpPr>
            <a:stCxn id="173" idx="3"/>
          </p:cNvCxnSpPr>
          <p:nvPr/>
        </p:nvCxnSpPr>
        <p:spPr>
          <a:xfrm flipH="1" rot="10800000">
            <a:off x="6615688" y="2615675"/>
            <a:ext cx="1749600" cy="238800"/>
          </a:xfrm>
          <a:prstGeom prst="straightConnector1">
            <a:avLst/>
          </a:prstGeom>
          <a:noFill/>
          <a:ln cap="flat" cmpd="sng" w="38100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Case study: NICE 2015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NICE: Non-linear Independent Components Estimation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0" y="713850"/>
            <a:ext cx="8852505" cy="600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9"/>
          <p:cNvCxnSpPr/>
          <p:nvPr/>
        </p:nvCxnSpPr>
        <p:spPr>
          <a:xfrm>
            <a:off x="7001550" y="3349250"/>
            <a:ext cx="1738500" cy="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9"/>
          <p:cNvCxnSpPr/>
          <p:nvPr/>
        </p:nvCxnSpPr>
        <p:spPr>
          <a:xfrm>
            <a:off x="829350" y="3614178"/>
            <a:ext cx="1738500" cy="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9"/>
          <p:cNvCxnSpPr/>
          <p:nvPr/>
        </p:nvCxnSpPr>
        <p:spPr>
          <a:xfrm>
            <a:off x="845300" y="4959325"/>
            <a:ext cx="2100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9"/>
          <p:cNvCxnSpPr/>
          <p:nvPr/>
        </p:nvCxnSpPr>
        <p:spPr>
          <a:xfrm>
            <a:off x="4001398" y="4686423"/>
            <a:ext cx="4682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2723719" y="5223367"/>
            <a:ext cx="3887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9"/>
          <p:cNvCxnSpPr/>
          <p:nvPr/>
        </p:nvCxnSpPr>
        <p:spPr>
          <a:xfrm>
            <a:off x="5986142" y="5475890"/>
            <a:ext cx="2682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9"/>
          <p:cNvCxnSpPr/>
          <p:nvPr/>
        </p:nvCxnSpPr>
        <p:spPr>
          <a:xfrm>
            <a:off x="897577" y="5747906"/>
            <a:ext cx="5346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1976780" y="6012706"/>
            <a:ext cx="3788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5919687" y="6021566"/>
            <a:ext cx="2748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9"/>
          <p:cNvSpPr txBox="1"/>
          <p:nvPr/>
        </p:nvSpPr>
        <p:spPr>
          <a:xfrm>
            <a:off x="9481575" y="738975"/>
            <a:ext cx="22887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probabilistic model</a:t>
            </a:r>
            <a:endParaRPr sz="1800"/>
          </a:p>
        </p:txBody>
      </p:sp>
      <p:cxnSp>
        <p:nvCxnSpPr>
          <p:cNvPr id="200" name="Google Shape;200;p29"/>
          <p:cNvCxnSpPr/>
          <p:nvPr/>
        </p:nvCxnSpPr>
        <p:spPr>
          <a:xfrm flipH="1" rot="10800000">
            <a:off x="8795775" y="1148325"/>
            <a:ext cx="677700" cy="20574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9"/>
          <p:cNvCxnSpPr/>
          <p:nvPr/>
        </p:nvCxnSpPr>
        <p:spPr>
          <a:xfrm flipH="1" rot="10800000">
            <a:off x="8740050" y="2113125"/>
            <a:ext cx="885000" cy="2465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9800" y="1518775"/>
            <a:ext cx="2748600" cy="76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0050" y="3816225"/>
            <a:ext cx="3478574" cy="7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09788" y="4686424"/>
            <a:ext cx="2671106" cy="240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9"/>
          <p:cNvCxnSpPr>
            <a:stCxn id="203" idx="2"/>
          </p:cNvCxnSpPr>
          <p:nvPr/>
        </p:nvCxnSpPr>
        <p:spPr>
          <a:xfrm flipH="1">
            <a:off x="6722137" y="4517175"/>
            <a:ext cx="3757200" cy="6027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9"/>
          <p:cNvCxnSpPr>
            <a:stCxn id="204" idx="1"/>
          </p:cNvCxnSpPr>
          <p:nvPr/>
        </p:nvCxnSpPr>
        <p:spPr>
          <a:xfrm rot="10800000">
            <a:off x="8835588" y="5885175"/>
            <a:ext cx="574200" cy="27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088" y="2156513"/>
            <a:ext cx="1617925" cy="6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Key concepts: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Let x be some high dimensional vector, and f(x) map it into new space such the resulting distribution factorizes, i.e. the components of </a:t>
            </a:r>
            <a:r>
              <a:rPr b="1" lang="en-US" sz="1800"/>
              <a:t>h</a:t>
            </a:r>
            <a:r>
              <a:rPr lang="en-US" sz="1800"/>
              <a:t> are independent</a:t>
            </a:r>
            <a:endParaRPr sz="1800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675" y="1959213"/>
            <a:ext cx="2896575" cy="10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271125" y="28078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 - is an invertible and </a:t>
            </a:r>
            <a:r>
              <a:rPr lang="en-US" sz="1800"/>
              <a:t>continuous</a:t>
            </a:r>
            <a:r>
              <a:rPr lang="en-US" sz="1800"/>
              <a:t> function (bijection), </a:t>
            </a:r>
            <a:r>
              <a:rPr b="1" lang="en-US" sz="1800"/>
              <a:t>x</a:t>
            </a:r>
            <a:r>
              <a:rPr lang="en-US" sz="1800"/>
              <a:t> and </a:t>
            </a:r>
            <a:r>
              <a:rPr b="1" lang="en-US" sz="1800"/>
              <a:t>h</a:t>
            </a:r>
            <a:r>
              <a:rPr lang="en-US" sz="1800"/>
              <a:t> are vectors of the same dimensionality</a:t>
            </a:r>
            <a:endParaRPr sz="1800"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0750" y="4086200"/>
            <a:ext cx="4121900" cy="12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271125" y="3592075"/>
            <a:ext cx="11483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change of variables gives us:</a:t>
            </a:r>
            <a:endParaRPr sz="1800"/>
          </a:p>
        </p:txBody>
      </p:sp>
      <p:grpSp>
        <p:nvGrpSpPr>
          <p:cNvPr id="217" name="Google Shape;217;p30"/>
          <p:cNvGrpSpPr/>
          <p:nvPr/>
        </p:nvGrpSpPr>
        <p:grpSpPr>
          <a:xfrm>
            <a:off x="6620675" y="3732025"/>
            <a:ext cx="5478300" cy="2487900"/>
            <a:chOff x="6620675" y="3732025"/>
            <a:chExt cx="5478300" cy="2487900"/>
          </a:xfrm>
        </p:grpSpPr>
        <p:sp>
          <p:nvSpPr>
            <p:cNvPr id="218" name="Google Shape;218;p30"/>
            <p:cNvSpPr/>
            <p:nvPr/>
          </p:nvSpPr>
          <p:spPr>
            <a:xfrm>
              <a:off x="6620675" y="3732025"/>
              <a:ext cx="5478300" cy="2487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Google Shape;21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39716" y="4165949"/>
              <a:ext cx="2920214" cy="643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30376" y="4809245"/>
              <a:ext cx="2691675" cy="939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698553" y="4776865"/>
              <a:ext cx="2175348" cy="1032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0"/>
            <p:cNvSpPr txBox="1"/>
            <p:nvPr/>
          </p:nvSpPr>
          <p:spPr>
            <a:xfrm>
              <a:off x="6620675" y="3732025"/>
              <a:ext cx="27273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C0000"/>
                  </a:solidFill>
                </a:rPr>
                <a:t>Simple 1D “derivation”:</a:t>
              </a:r>
              <a:endParaRPr>
                <a:solidFill>
                  <a:srgbClr val="CC0000"/>
                </a:solidFill>
              </a:endParaRPr>
            </a:p>
          </p:txBody>
        </p:sp>
      </p:grpSp>
      <p:sp>
        <p:nvSpPr>
          <p:cNvPr id="223" name="Google Shape;223;p30"/>
          <p:cNvSpPr txBox="1"/>
          <p:nvPr/>
        </p:nvSpPr>
        <p:spPr>
          <a:xfrm>
            <a:off x="271125" y="5268475"/>
            <a:ext cx="611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Sampling is trivial:</a:t>
            </a:r>
            <a:endParaRPr sz="1800"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87575" y="5503275"/>
            <a:ext cx="2101560" cy="11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10"/>
              </a:rPr>
              <a:t>NICE: Non-linear Independent Components Estimation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Key novelty: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 with “</a:t>
            </a:r>
            <a:r>
              <a:rPr b="1" lang="en-US" sz="1800"/>
              <a:t>easy determinant of the Jacobian</a:t>
            </a:r>
            <a:r>
              <a:rPr lang="en-US" sz="1800"/>
              <a:t>” and “</a:t>
            </a:r>
            <a:r>
              <a:rPr b="1" lang="en-US" sz="1800"/>
              <a:t>easy inverse</a:t>
            </a:r>
            <a:r>
              <a:rPr lang="en-US" sz="1800"/>
              <a:t>”</a:t>
            </a:r>
            <a:endParaRPr sz="1800"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188" y="2100150"/>
            <a:ext cx="3037375" cy="11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271125" y="1610875"/>
            <a:ext cx="1142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Forward pass: y=f(</a:t>
            </a:r>
            <a:r>
              <a:rPr b="1" lang="en-US" sz="1800"/>
              <a:t>x</a:t>
            </a:r>
            <a:r>
              <a:rPr lang="en-US" sz="1800"/>
              <a:t>) and </a:t>
            </a:r>
            <a:r>
              <a:rPr b="1" lang="en-US" sz="1800"/>
              <a:t>x </a:t>
            </a:r>
            <a:r>
              <a:rPr lang="en-US" sz="1800"/>
              <a:t>(D dimensional vector) is split into two blocks (</a:t>
            </a:r>
            <a:r>
              <a:rPr b="1" lang="en-US" sz="1800"/>
              <a:t>x</a:t>
            </a:r>
            <a:r>
              <a:rPr lang="en-US" sz="1800"/>
              <a:t>1, </a:t>
            </a:r>
            <a:r>
              <a:rPr b="1" lang="en-US" sz="1800"/>
              <a:t>x</a:t>
            </a:r>
            <a:r>
              <a:rPr lang="en-US" sz="1800"/>
              <a:t>2)</a:t>
            </a:r>
            <a:endParaRPr sz="1800"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225" y="2205488"/>
            <a:ext cx="3037375" cy="44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0100" y="2627225"/>
            <a:ext cx="3139700" cy="583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271125" y="3287275"/>
            <a:ext cx="1142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m(x) is any function e.g. a neural network, which maps d-dimensional vector into D-d vector</a:t>
            </a:r>
            <a:endParaRPr sz="1800"/>
          </a:p>
        </p:txBody>
      </p:sp>
      <p:sp>
        <p:nvSpPr>
          <p:cNvPr id="236" name="Google Shape;236;p31"/>
          <p:cNvSpPr txBox="1"/>
          <p:nvPr/>
        </p:nvSpPr>
        <p:spPr>
          <a:xfrm>
            <a:off x="271125" y="3744475"/>
            <a:ext cx="1142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Inverse:</a:t>
            </a:r>
            <a:endParaRPr sz="1800"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8000" y="3934975"/>
            <a:ext cx="2646200" cy="9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271125" y="4963675"/>
            <a:ext cx="1142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Forward/inverse transformation Jacobian is triangular matrix with ones on the diagonal - a volume preserving transformation</a:t>
            </a:r>
            <a:endParaRPr sz="1800"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5850" y="5315200"/>
            <a:ext cx="2967350" cy="1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8"/>
              </a:rPr>
              <a:t>NICE: Non-linear Independent Components Estimation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5446525" y="6087175"/>
            <a:ext cx="59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dy</a:t>
            </a:r>
            <a:r>
              <a:rPr baseline="-25000" lang="en-US" sz="1800"/>
              <a:t>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dx</a:t>
            </a:r>
            <a:r>
              <a:rPr baseline="-25000" lang="en-US" sz="1800"/>
              <a:t>1</a:t>
            </a:r>
            <a:endParaRPr baseline="-25000" sz="1800"/>
          </a:p>
        </p:txBody>
      </p:sp>
      <p:cxnSp>
        <p:nvCxnSpPr>
          <p:cNvPr id="242" name="Google Shape;242;p31"/>
          <p:cNvCxnSpPr/>
          <p:nvPr/>
        </p:nvCxnSpPr>
        <p:spPr>
          <a:xfrm flipH="1">
            <a:off x="5566225" y="6467475"/>
            <a:ext cx="202800" cy="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600" y="5175175"/>
            <a:ext cx="7824300" cy="12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175" y="2927100"/>
            <a:ext cx="7523050" cy="9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Objective: maximum likelihood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1950" y="1184100"/>
            <a:ext cx="3669200" cy="10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271125" y="979075"/>
            <a:ext cx="114831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probability of observing data is: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2" name="Google Shape;252;p32"/>
          <p:cNvSpPr txBox="1"/>
          <p:nvPr/>
        </p:nvSpPr>
        <p:spPr>
          <a:xfrm>
            <a:off x="271125" y="22744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want to maximize logp(</a:t>
            </a:r>
            <a:r>
              <a:rPr b="1" lang="en-US" sz="1800"/>
              <a:t>x</a:t>
            </a:r>
            <a:r>
              <a:rPr lang="en-US" sz="1800"/>
              <a:t>) - remember this minimizes KL divergence between model distribution and data distribution: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253" name="Google Shape;253;p32"/>
          <p:cNvCxnSpPr/>
          <p:nvPr/>
        </p:nvCxnSpPr>
        <p:spPr>
          <a:xfrm flipH="1" rot="10800000">
            <a:off x="3747975" y="3668175"/>
            <a:ext cx="1435500" cy="669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2"/>
          <p:cNvSpPr txBox="1"/>
          <p:nvPr/>
        </p:nvSpPr>
        <p:spPr>
          <a:xfrm>
            <a:off x="2799000" y="4266325"/>
            <a:ext cx="1890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</a:rPr>
              <a:t>prior distribution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271125" y="478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If prior factorizes we have: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256" name="Google Shape;256;p32"/>
          <p:cNvCxnSpPr/>
          <p:nvPr/>
        </p:nvCxnSpPr>
        <p:spPr>
          <a:xfrm rot="10800000">
            <a:off x="8891350" y="3739850"/>
            <a:ext cx="598200" cy="486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32"/>
          <p:cNvSpPr txBox="1"/>
          <p:nvPr/>
        </p:nvSpPr>
        <p:spPr>
          <a:xfrm>
            <a:off x="8672650" y="4150238"/>
            <a:ext cx="2743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</a:rPr>
              <a:t>zero for volume preserving operations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258" name="Google Shape;258;p32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NICE: Non-linear Independent Components Estimation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650" y="1413025"/>
            <a:ext cx="7824300" cy="1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Prior distribution: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5" name="Google Shape;265;p33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Final objective is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063" y="2731875"/>
            <a:ext cx="9641515" cy="3909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3"/>
          <p:cNvCxnSpPr/>
          <p:nvPr/>
        </p:nvCxnSpPr>
        <p:spPr>
          <a:xfrm>
            <a:off x="1371600" y="6554975"/>
            <a:ext cx="34371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3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NICE: Non-linear Independent Components Estimation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163" y="1296913"/>
            <a:ext cx="3037375" cy="11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5" name="Google Shape;275;p34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Transformation function</a:t>
            </a:r>
            <a:r>
              <a:rPr lang="en-US" sz="1800"/>
              <a:t>: additive coupling layer (ACL)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6" name="Google Shape;276;p34"/>
          <p:cNvSpPr txBox="1"/>
          <p:nvPr/>
        </p:nvSpPr>
        <p:spPr>
          <a:xfrm>
            <a:off x="271125" y="24268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m(x)</a:t>
            </a:r>
            <a:r>
              <a:rPr lang="en-US" sz="1800"/>
              <a:t> - is rectified neural network (a ReLU MLP)</a:t>
            </a:r>
            <a:endParaRPr sz="1800"/>
          </a:p>
        </p:txBody>
      </p:sp>
      <p:sp>
        <p:nvSpPr>
          <p:cNvPr id="277" name="Google Shape;277;p34"/>
          <p:cNvSpPr txBox="1"/>
          <p:nvPr/>
        </p:nvSpPr>
        <p:spPr>
          <a:xfrm>
            <a:off x="271125" y="2807875"/>
            <a:ext cx="114831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Combining transformations</a:t>
            </a:r>
            <a:r>
              <a:rPr lang="en-US" sz="1800"/>
              <a:t>: chaining </a:t>
            </a:r>
            <a:r>
              <a:rPr lang="en-US" sz="1800">
                <a:solidFill>
                  <a:schemeClr val="dk1"/>
                </a:solidFill>
              </a:rPr>
              <a:t>ACLs will remain some of the inputs unchanged, the authors propose to exchange the order of x1, x2 in alternating layers.</a:t>
            </a:r>
            <a:endParaRPr sz="1800"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299" y="3564500"/>
            <a:ext cx="10290750" cy="105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4"/>
          <p:cNvCxnSpPr/>
          <p:nvPr/>
        </p:nvCxnSpPr>
        <p:spPr>
          <a:xfrm flipH="1" rot="10800000">
            <a:off x="1068575" y="4513400"/>
            <a:ext cx="6491100" cy="8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4"/>
          <p:cNvSpPr txBox="1"/>
          <p:nvPr/>
        </p:nvSpPr>
        <p:spPr>
          <a:xfrm>
            <a:off x="2746771" y="4618275"/>
            <a:ext cx="3134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CC0000"/>
                </a:solidFill>
              </a:rPr>
              <a:t>authors use 4 such steps</a:t>
            </a:r>
            <a:endParaRPr i="1" sz="1800">
              <a:solidFill>
                <a:srgbClr val="CC0000"/>
              </a:solidFill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271125" y="5093875"/>
            <a:ext cx="114831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Rescaling output</a:t>
            </a:r>
            <a:r>
              <a:rPr lang="en-US" sz="1800"/>
              <a:t>: ACL does not change volume, the authors propose to add volume changing transformation at the last layer, this allows to add weights on some dimensions </a:t>
            </a:r>
            <a:endParaRPr sz="1800"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275" y="5899225"/>
            <a:ext cx="2925700" cy="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6300" y="5899225"/>
            <a:ext cx="6823326" cy="9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7"/>
              </a:rPr>
              <a:t>NICE: Non-linear Independent Components Estimation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0" name="Google Shape;290;p35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Input data preparation: </a:t>
            </a:r>
            <a:r>
              <a:rPr lang="en-US" sz="1800"/>
              <a:t>MNIST</a:t>
            </a:r>
            <a:r>
              <a:rPr b="1" lang="en-US" sz="1800"/>
              <a:t> </a:t>
            </a:r>
            <a:r>
              <a:rPr lang="en-US" sz="1800"/>
              <a:t>add noise 1/256 and rescale to range [0, 1]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50" y="1565100"/>
            <a:ext cx="9579949" cy="27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NICE: Non-linear Independent Components Estimation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Content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713899" y="17412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Part 1. Introduction</a:t>
            </a:r>
            <a:endParaRPr sz="3600"/>
          </a:p>
          <a:p>
            <a:pPr indent="-381000" lvl="0" marL="457200" marR="0" rtl="0" algn="l">
              <a:spcBef>
                <a:spcPts val="210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Motivations for probabilistic models</a:t>
            </a:r>
            <a:endParaRPr b="0"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Normalizing flows reminder</a:t>
            </a:r>
            <a:endParaRPr b="0" sz="2400"/>
          </a:p>
          <a:p>
            <a:pPr indent="0" lvl="0" marL="457200" marR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3600"/>
              <a:t>Part 2. Research papers study</a:t>
            </a:r>
            <a:endParaRPr sz="3600"/>
          </a:p>
          <a:p>
            <a:pPr indent="-381000" lvl="0" marL="457200" marR="0" rtl="0" algn="l">
              <a:spcBef>
                <a:spcPts val="2100"/>
              </a:spcBef>
              <a:spcAft>
                <a:spcPts val="0"/>
              </a:spcAft>
              <a:buSzPts val="2400"/>
              <a:buChar char="-"/>
            </a:pPr>
            <a:r>
              <a:rPr b="0" lang="en-US" sz="2400"/>
              <a:t>NICE, RealNVP, Glow</a:t>
            </a:r>
            <a:endParaRPr b="0" sz="2400"/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200" y="525050"/>
            <a:ext cx="2660400" cy="53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/>
        </p:nvSpPr>
        <p:spPr>
          <a:xfrm>
            <a:off x="7877700" y="5845825"/>
            <a:ext cx="3263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Artflow</a:t>
            </a:r>
            <a:endParaRPr b="1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 - full definition (a MNIST case)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8" name="Google Shape;298;p36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The model: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75" y="1468525"/>
            <a:ext cx="3083417" cy="4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4441775" y="1180225"/>
            <a:ext cx="6004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m(x) - are NNs - with 5 layers, 1000 units and ReLU </a:t>
            </a:r>
            <a:endParaRPr sz="1800"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400" y="2066325"/>
            <a:ext cx="3209670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/>
          <p:nvPr/>
        </p:nvSpPr>
        <p:spPr>
          <a:xfrm>
            <a:off x="4441775" y="1592225"/>
            <a:ext cx="6004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loss function (to maximize):</a:t>
            </a:r>
            <a:endParaRPr sz="1800"/>
          </a:p>
        </p:txBody>
      </p:sp>
      <p:sp>
        <p:nvSpPr>
          <p:cNvPr id="303" name="Google Shape;303;p36"/>
          <p:cNvSpPr txBox="1"/>
          <p:nvPr/>
        </p:nvSpPr>
        <p:spPr>
          <a:xfrm>
            <a:off x="4441775" y="2659025"/>
            <a:ext cx="6004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prior:</a:t>
            </a:r>
            <a:endParaRPr sz="1800"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100" y="3178625"/>
            <a:ext cx="6479201" cy="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/>
        </p:nvSpPr>
        <p:spPr>
          <a:xfrm>
            <a:off x="4441775" y="3802025"/>
            <a:ext cx="6004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optimizer: Adam</a:t>
            </a:r>
            <a:endParaRPr sz="1800"/>
          </a:p>
        </p:txBody>
      </p:sp>
      <p:sp>
        <p:nvSpPr>
          <p:cNvPr id="306" name="Google Shape;306;p36"/>
          <p:cNvSpPr txBox="1"/>
          <p:nvPr/>
        </p:nvSpPr>
        <p:spPr>
          <a:xfrm>
            <a:off x="4441775" y="4335425"/>
            <a:ext cx="6004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needed 1500 epochs</a:t>
            </a:r>
            <a:endParaRPr sz="1800"/>
          </a:p>
        </p:txBody>
      </p:sp>
      <p:sp>
        <p:nvSpPr>
          <p:cNvPr id="307" name="Google Shape;307;p36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NICE: Non-linear Independent Components Estimation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Results: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3" name="Google Shape;313;p37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Good as for the 2015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625" y="797450"/>
            <a:ext cx="6769349" cy="672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50" y="1574500"/>
            <a:ext cx="4153825" cy="34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/>
        </p:nvSpPr>
        <p:spPr>
          <a:xfrm>
            <a:off x="318975" y="5023875"/>
            <a:ext cx="4098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4525" y="1949625"/>
            <a:ext cx="2298725" cy="4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6425" y="2573375"/>
            <a:ext cx="1758311" cy="49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37"/>
          <p:cNvCxnSpPr>
            <a:endCxn id="318" idx="0"/>
          </p:cNvCxnSpPr>
          <p:nvPr/>
        </p:nvCxnSpPr>
        <p:spPr>
          <a:xfrm flipH="1">
            <a:off x="2915581" y="2424275"/>
            <a:ext cx="314100" cy="1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37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7"/>
              </a:rPr>
              <a:t>NICE: Non-linear Independent Components Estimation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897" y="712547"/>
            <a:ext cx="6409100" cy="12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 txBox="1"/>
          <p:nvPr/>
        </p:nvSpPr>
        <p:spPr>
          <a:xfrm>
            <a:off x="271125" y="598075"/>
            <a:ext cx="675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Results: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7" name="Google Shape;327;p38"/>
          <p:cNvSpPr txBox="1"/>
          <p:nvPr/>
        </p:nvSpPr>
        <p:spPr>
          <a:xfrm>
            <a:off x="271125" y="979075"/>
            <a:ext cx="6754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Inpainting: </a:t>
            </a:r>
            <a:r>
              <a:rPr lang="en-US" sz="1800"/>
              <a:t>compute optimal xH which maximizes</a:t>
            </a:r>
            <a:br>
              <a:rPr lang="en-US" sz="1800"/>
            </a:br>
            <a:r>
              <a:rPr lang="en-US" sz="1800"/>
              <a:t>likelihood: this can be done with gradient descent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975" y="2011200"/>
            <a:ext cx="8876048" cy="480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NICE: Non-linear Independent Components Estimation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Case study: </a:t>
            </a:r>
            <a:r>
              <a:rPr lang="en-US" sz="3600">
                <a:solidFill>
                  <a:srgbClr val="139FDA"/>
                </a:solidFill>
              </a:rPr>
              <a:t>Density estimation using Real NVP (2016)</a:t>
            </a:r>
            <a:r>
              <a:rPr lang="en-US" sz="3600">
                <a:solidFill>
                  <a:srgbClr val="139FDA"/>
                </a:solidFill>
              </a:rPr>
              <a:t> 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01450"/>
            <a:ext cx="8946399" cy="461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40"/>
          <p:cNvCxnSpPr/>
          <p:nvPr/>
        </p:nvCxnSpPr>
        <p:spPr>
          <a:xfrm>
            <a:off x="6411425" y="2872575"/>
            <a:ext cx="518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0"/>
          <p:cNvCxnSpPr/>
          <p:nvPr/>
        </p:nvCxnSpPr>
        <p:spPr>
          <a:xfrm>
            <a:off x="6259025" y="3121554"/>
            <a:ext cx="2449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40"/>
          <p:cNvCxnSpPr/>
          <p:nvPr/>
        </p:nvCxnSpPr>
        <p:spPr>
          <a:xfrm>
            <a:off x="1068562" y="3397106"/>
            <a:ext cx="2847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0"/>
          <p:cNvCxnSpPr/>
          <p:nvPr/>
        </p:nvCxnSpPr>
        <p:spPr>
          <a:xfrm>
            <a:off x="5000837" y="4171506"/>
            <a:ext cx="2847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40"/>
          <p:cNvCxnSpPr/>
          <p:nvPr/>
        </p:nvCxnSpPr>
        <p:spPr>
          <a:xfrm>
            <a:off x="4307937" y="4985781"/>
            <a:ext cx="4328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40"/>
          <p:cNvCxnSpPr/>
          <p:nvPr/>
        </p:nvCxnSpPr>
        <p:spPr>
          <a:xfrm>
            <a:off x="1068562" y="5241156"/>
            <a:ext cx="1363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7" name="Google Shape;3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2850" y="4042725"/>
            <a:ext cx="1547775" cy="61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40"/>
          <p:cNvCxnSpPr/>
          <p:nvPr/>
        </p:nvCxnSpPr>
        <p:spPr>
          <a:xfrm rot="10800000">
            <a:off x="7822950" y="4202588"/>
            <a:ext cx="2169900" cy="147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40"/>
          <p:cNvCxnSpPr>
            <a:stCxn id="347" idx="1"/>
          </p:cNvCxnSpPr>
          <p:nvPr/>
        </p:nvCxnSpPr>
        <p:spPr>
          <a:xfrm flipH="1">
            <a:off x="6874050" y="4349888"/>
            <a:ext cx="3118800" cy="387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40"/>
          <p:cNvSpPr txBox="1"/>
          <p:nvPr/>
        </p:nvSpPr>
        <p:spPr>
          <a:xfrm>
            <a:off x="9577275" y="2902700"/>
            <a:ext cx="2449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5818E"/>
                </a:solidFill>
              </a:rPr>
              <a:t>Waffling: zero content text here</a:t>
            </a:r>
            <a:endParaRPr b="1" sz="1800">
              <a:solidFill>
                <a:srgbClr val="45818E"/>
              </a:solidFill>
            </a:endParaRPr>
          </a:p>
        </p:txBody>
      </p:sp>
      <p:cxnSp>
        <p:nvCxnSpPr>
          <p:cNvPr id="351" name="Google Shape;351;p40"/>
          <p:cNvCxnSpPr>
            <a:stCxn id="350" idx="1"/>
          </p:cNvCxnSpPr>
          <p:nvPr/>
        </p:nvCxnSpPr>
        <p:spPr>
          <a:xfrm flipH="1">
            <a:off x="8819775" y="3149900"/>
            <a:ext cx="757500" cy="5742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3175" y="549050"/>
            <a:ext cx="4517589" cy="12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same approach, authors use change of variables to model complex densities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8" name="Google Shape;358;p41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925" y="1085475"/>
            <a:ext cx="8598426" cy="31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Architecture: </a:t>
            </a:r>
            <a:r>
              <a:rPr b="1" lang="en-US" sz="1800"/>
              <a:t>Coupling layers: an extension to NICE work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5" name="Google Shape;365;p42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Coupling layer</a:t>
            </a:r>
            <a:r>
              <a:rPr lang="en-US" sz="1800"/>
              <a:t> is a bijection (an </a:t>
            </a:r>
            <a:r>
              <a:rPr lang="en-US" sz="1800"/>
              <a:t>invertible</a:t>
            </a:r>
            <a:r>
              <a:rPr lang="en-US" sz="1800"/>
              <a:t> function) with easy to compute Jacobian: diagonal matrix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7" name="Google Shape;3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950" y="1538200"/>
            <a:ext cx="4783775" cy="98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42"/>
          <p:cNvCxnSpPr/>
          <p:nvPr/>
        </p:nvCxnSpPr>
        <p:spPr>
          <a:xfrm flipH="1" rot="10800000">
            <a:off x="4728825" y="2424100"/>
            <a:ext cx="1291800" cy="5025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2"/>
          <p:cNvSpPr txBox="1"/>
          <p:nvPr/>
        </p:nvSpPr>
        <p:spPr>
          <a:xfrm>
            <a:off x="3596475" y="2838000"/>
            <a:ext cx="2336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scale - some NN</a:t>
            </a:r>
            <a:endParaRPr sz="1800">
              <a:solidFill>
                <a:srgbClr val="139FD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(change in volume)</a:t>
            </a:r>
            <a:endParaRPr sz="1800">
              <a:solidFill>
                <a:srgbClr val="139FDA"/>
              </a:solidFill>
            </a:endParaRPr>
          </a:p>
        </p:txBody>
      </p:sp>
      <p:cxnSp>
        <p:nvCxnSpPr>
          <p:cNvPr id="370" name="Google Shape;370;p42"/>
          <p:cNvCxnSpPr/>
          <p:nvPr/>
        </p:nvCxnSpPr>
        <p:spPr>
          <a:xfrm rot="10800000">
            <a:off x="7400325" y="2448100"/>
            <a:ext cx="376500" cy="4785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2"/>
          <p:cNvSpPr txBox="1"/>
          <p:nvPr/>
        </p:nvSpPr>
        <p:spPr>
          <a:xfrm>
            <a:off x="6949275" y="2838000"/>
            <a:ext cx="2264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scale - some NN</a:t>
            </a:r>
            <a:endParaRPr sz="1800">
              <a:solidFill>
                <a:srgbClr val="139FDA"/>
              </a:solidFill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271125" y="3493675"/>
            <a:ext cx="11483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x, y </a:t>
            </a:r>
            <a:r>
              <a:rPr lang="en-US" sz="1800"/>
              <a:t>are partitioned in similar manner as in NICE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3" name="Google Shape;37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1450" y="4088350"/>
            <a:ext cx="5310076" cy="11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271125" y="5322475"/>
            <a:ext cx="11483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Jacobian: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5" name="Google Shape;37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0050" y="5595500"/>
            <a:ext cx="2153785" cy="9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 txBox="1"/>
          <p:nvPr/>
        </p:nvSpPr>
        <p:spPr>
          <a:xfrm>
            <a:off x="4473675" y="5913200"/>
            <a:ext cx="7215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where D is the size of </a:t>
            </a:r>
            <a:r>
              <a:rPr b="1" lang="en-US" sz="1800"/>
              <a:t>x/y </a:t>
            </a:r>
            <a:r>
              <a:rPr lang="en-US" sz="1800"/>
              <a:t>and D-d size of </a:t>
            </a:r>
            <a:r>
              <a:rPr b="1" lang="en-US" sz="1800">
                <a:solidFill>
                  <a:schemeClr val="dk1"/>
                </a:solidFill>
              </a:rPr>
              <a:t>x</a:t>
            </a:r>
            <a:r>
              <a:rPr b="1" baseline="-25000" lang="en-US" sz="1800">
                <a:solidFill>
                  <a:schemeClr val="dk1"/>
                </a:solidFill>
              </a:rPr>
              <a:t>2</a:t>
            </a:r>
            <a:r>
              <a:rPr b="1" lang="en-US" sz="1800">
                <a:solidFill>
                  <a:schemeClr val="dk1"/>
                </a:solidFill>
              </a:rPr>
              <a:t>/y</a:t>
            </a:r>
            <a:r>
              <a:rPr b="1" baseline="-25000" lang="en-US" sz="1800">
                <a:solidFill>
                  <a:schemeClr val="dk1"/>
                </a:solidFill>
              </a:rPr>
              <a:t>2</a:t>
            </a:r>
            <a:endParaRPr baseline="-2500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Architecture: </a:t>
            </a:r>
            <a:r>
              <a:rPr b="1" lang="en-US" sz="1800"/>
              <a:t>Coupling layers: an extension to NICE work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2" name="Google Shape;382;p43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83" name="Google Shape;383;p43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Coupling layer</a:t>
            </a:r>
            <a:r>
              <a:rPr lang="en-US" sz="1800"/>
              <a:t> is a bijection (an invertible function) with easy to compute Jacobian: diagonal matrix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4" name="Google Shape;3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950" y="1538200"/>
            <a:ext cx="4783775" cy="98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43"/>
          <p:cNvCxnSpPr/>
          <p:nvPr/>
        </p:nvCxnSpPr>
        <p:spPr>
          <a:xfrm flipH="1" rot="10800000">
            <a:off x="4728825" y="2424100"/>
            <a:ext cx="1291800" cy="5025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43"/>
          <p:cNvSpPr txBox="1"/>
          <p:nvPr/>
        </p:nvSpPr>
        <p:spPr>
          <a:xfrm>
            <a:off x="3596475" y="2838000"/>
            <a:ext cx="2336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scale - some NN</a:t>
            </a:r>
            <a:endParaRPr sz="1800">
              <a:solidFill>
                <a:srgbClr val="139FD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(change in volume)</a:t>
            </a:r>
            <a:endParaRPr sz="1800">
              <a:solidFill>
                <a:srgbClr val="139FDA"/>
              </a:solidFill>
            </a:endParaRPr>
          </a:p>
        </p:txBody>
      </p:sp>
      <p:cxnSp>
        <p:nvCxnSpPr>
          <p:cNvPr id="387" name="Google Shape;387;p43"/>
          <p:cNvCxnSpPr/>
          <p:nvPr/>
        </p:nvCxnSpPr>
        <p:spPr>
          <a:xfrm rot="10800000">
            <a:off x="7400325" y="2448100"/>
            <a:ext cx="376500" cy="4785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43"/>
          <p:cNvSpPr txBox="1"/>
          <p:nvPr/>
        </p:nvSpPr>
        <p:spPr>
          <a:xfrm>
            <a:off x="6949275" y="2838000"/>
            <a:ext cx="2264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scale - some NN</a:t>
            </a:r>
            <a:endParaRPr sz="1800">
              <a:solidFill>
                <a:srgbClr val="139FDA"/>
              </a:solidFill>
            </a:endParaRPr>
          </a:p>
        </p:txBody>
      </p:sp>
      <p:sp>
        <p:nvSpPr>
          <p:cNvPr id="389" name="Google Shape;389;p43"/>
          <p:cNvSpPr txBox="1"/>
          <p:nvPr/>
        </p:nvSpPr>
        <p:spPr>
          <a:xfrm>
            <a:off x="271125" y="3493675"/>
            <a:ext cx="11483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Inverse: </a:t>
            </a:r>
            <a:r>
              <a:rPr lang="en-US" sz="1800"/>
              <a:t>is as easy to compute as forward flow - easy inference and sampling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2250" y="3987025"/>
            <a:ext cx="4951174" cy="110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300" y="1101351"/>
            <a:ext cx="7795174" cy="38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Architecture: </a:t>
            </a:r>
            <a:r>
              <a:rPr b="1" lang="en-US" sz="1800"/>
              <a:t>Coupling layers: an extension to NICE work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7" name="Google Shape;397;p44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98" name="Google Shape;398;p44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Forward and inverse flows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99" name="Google Shape;3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450" y="5136002"/>
            <a:ext cx="4783775" cy="9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8725" y="5073550"/>
            <a:ext cx="4951174" cy="110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Architecture: </a:t>
            </a:r>
            <a:r>
              <a:rPr b="1" lang="en-US" sz="1800"/>
              <a:t>Partitioning input vector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45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07" name="Google Shape;407;p45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Masking convolutions:  </a:t>
            </a:r>
            <a:r>
              <a:rPr lang="en-US" sz="1800"/>
              <a:t>instead of </a:t>
            </a:r>
            <a:r>
              <a:rPr lang="en-US" sz="1800"/>
              <a:t>explicitly</a:t>
            </a:r>
            <a:r>
              <a:rPr lang="en-US" sz="1800"/>
              <a:t> partitioning x we can use binary mask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8" name="Google Shape;4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950" y="1538200"/>
            <a:ext cx="4783775" cy="9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775" y="3117775"/>
            <a:ext cx="9026151" cy="8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271125" y="25792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Same equation expressed in terms of binary mask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1" name="Google Shape;41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9650" y="3952825"/>
            <a:ext cx="6737675" cy="27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 txBox="1"/>
          <p:nvPr/>
        </p:nvSpPr>
        <p:spPr>
          <a:xfrm>
            <a:off x="925025" y="4179475"/>
            <a:ext cx="2025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39FDA"/>
                </a:solidFill>
              </a:rPr>
              <a:t>binary mask</a:t>
            </a:r>
            <a:endParaRPr b="1" sz="1800">
              <a:solidFill>
                <a:srgbClr val="139FDA"/>
              </a:solidFill>
            </a:endParaRPr>
          </a:p>
        </p:txBody>
      </p:sp>
      <p:cxnSp>
        <p:nvCxnSpPr>
          <p:cNvPr id="413" name="Google Shape;413;p45"/>
          <p:cNvCxnSpPr>
            <a:stCxn id="412" idx="0"/>
          </p:cNvCxnSpPr>
          <p:nvPr/>
        </p:nvCxnSpPr>
        <p:spPr>
          <a:xfrm flipH="1" rot="10800000">
            <a:off x="1937825" y="3715975"/>
            <a:ext cx="470400" cy="4635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45"/>
          <p:cNvCxnSpPr/>
          <p:nvPr/>
        </p:nvCxnSpPr>
        <p:spPr>
          <a:xfrm>
            <a:off x="2488025" y="4513525"/>
            <a:ext cx="1355700" cy="2634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45"/>
          <p:cNvSpPr txBox="1"/>
          <p:nvPr/>
        </p:nvSpPr>
        <p:spPr>
          <a:xfrm>
            <a:off x="7974425" y="4449725"/>
            <a:ext cx="33813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checkerboard</a:t>
            </a:r>
            <a:r>
              <a:rPr lang="en-US" sz="1800"/>
              <a:t> pattern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channel wise masking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Introduction and motivations for Normalizing Flows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Architecture: </a:t>
            </a:r>
            <a:r>
              <a:rPr b="1" lang="en-US" sz="1800"/>
              <a:t>Combining multiple coupling layers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1" name="Google Shape;421;p46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22" name="Google Shape;422;p46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order to </a:t>
            </a:r>
            <a:r>
              <a:rPr lang="en-US" sz="1800"/>
              <a:t>enhance mixing between variables, </a:t>
            </a:r>
            <a:r>
              <a:rPr lang="en-US" sz="1800"/>
              <a:t>multiple layers are stacked in alternating way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3" name="Google Shape;4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675" y="1440975"/>
            <a:ext cx="7144201" cy="39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Architecture: </a:t>
            </a:r>
            <a:r>
              <a:rPr b="1" lang="en-US" sz="1800"/>
              <a:t>multiscale architecture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9" name="Google Shape;429;p47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30" name="Google Shape;430;p47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Multiscale architecture is implemented by squeezing operation together with factoring out half of variables: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1" name="Google Shape;431;p47"/>
          <p:cNvSpPr txBox="1"/>
          <p:nvPr/>
        </p:nvSpPr>
        <p:spPr>
          <a:xfrm>
            <a:off x="271125" y="1360075"/>
            <a:ext cx="114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Squeezing operation change tensor shape from 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[s, s, c]</a:t>
            </a:r>
            <a:r>
              <a:rPr lang="en-US" sz="1800"/>
              <a:t> to 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[s/2, s/2, 4c]</a:t>
            </a:r>
            <a:endParaRPr sz="1800"/>
          </a:p>
        </p:txBody>
      </p:sp>
      <p:sp>
        <p:nvSpPr>
          <p:cNvPr id="432" name="Google Shape;432;p47"/>
          <p:cNvSpPr txBox="1"/>
          <p:nvPr/>
        </p:nvSpPr>
        <p:spPr>
          <a:xfrm>
            <a:off x="271125" y="1817275"/>
            <a:ext cx="114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factor out half of the dimensions at regular intervals:</a:t>
            </a:r>
            <a:endParaRPr sz="1800"/>
          </a:p>
        </p:txBody>
      </p:sp>
      <p:pic>
        <p:nvPicPr>
          <p:cNvPr id="433" name="Google Shape;4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825" y="2387825"/>
            <a:ext cx="4221925" cy="19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0052" y="1817275"/>
            <a:ext cx="3328350" cy="48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7"/>
          <p:cNvSpPr txBox="1"/>
          <p:nvPr/>
        </p:nvSpPr>
        <p:spPr>
          <a:xfrm>
            <a:off x="2304600" y="4306175"/>
            <a:ext cx="9810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47"/>
          <p:cNvCxnSpPr/>
          <p:nvPr/>
        </p:nvCxnSpPr>
        <p:spPr>
          <a:xfrm flipH="1" rot="10800000">
            <a:off x="2639525" y="4194450"/>
            <a:ext cx="622200" cy="5583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47"/>
          <p:cNvSpPr txBox="1"/>
          <p:nvPr/>
        </p:nvSpPr>
        <p:spPr>
          <a:xfrm>
            <a:off x="1156275" y="4752750"/>
            <a:ext cx="4832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z variables are suppose to come from Gaussian distribution</a:t>
            </a:r>
            <a:endParaRPr sz="1800">
              <a:solidFill>
                <a:srgbClr val="139FDA"/>
              </a:solidFill>
            </a:endParaRPr>
          </a:p>
        </p:txBody>
      </p:sp>
      <p:sp>
        <p:nvSpPr>
          <p:cNvPr id="438" name="Google Shape;438;p47"/>
          <p:cNvSpPr txBox="1"/>
          <p:nvPr/>
        </p:nvSpPr>
        <p:spPr>
          <a:xfrm>
            <a:off x="271125" y="5474875"/>
            <a:ext cx="67623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force the model to gaussianize some of the units at different scales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also reduces memory requirements, and we can train larger models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4" name="Google Shape;444;p48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45" name="Google Shape;445;p48"/>
          <p:cNvSpPr txBox="1"/>
          <p:nvPr/>
        </p:nvSpPr>
        <p:spPr>
          <a:xfrm>
            <a:off x="271125" y="979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use Batch Norm, Weight Norm with Deep Residual Networks in s and t functions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6" name="Google Shape;446;p48"/>
          <p:cNvSpPr txBox="1"/>
          <p:nvPr/>
        </p:nvSpPr>
        <p:spPr>
          <a:xfrm>
            <a:off x="271125" y="1360075"/>
            <a:ext cx="114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use Batch Norm bijector after each coupling layer (see paper for more details)</a:t>
            </a:r>
            <a:endParaRPr sz="1800"/>
          </a:p>
        </p:txBody>
      </p:sp>
      <p:sp>
        <p:nvSpPr>
          <p:cNvPr id="447" name="Google Shape;447;p48"/>
          <p:cNvSpPr txBox="1"/>
          <p:nvPr/>
        </p:nvSpPr>
        <p:spPr>
          <a:xfrm>
            <a:off x="271125" y="1817275"/>
            <a:ext cx="8149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convert input image to logit space, use Adam, and L2 regularization</a:t>
            </a:r>
            <a:endParaRPr sz="1800"/>
          </a:p>
        </p:txBody>
      </p:sp>
      <p:pic>
        <p:nvPicPr>
          <p:cNvPr id="448" name="Google Shape;4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50" y="2706000"/>
            <a:ext cx="5294126" cy="16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 txBox="1"/>
          <p:nvPr/>
        </p:nvSpPr>
        <p:spPr>
          <a:xfrm>
            <a:off x="7240775" y="144775"/>
            <a:ext cx="4633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github: tensorflow/models//research/real_nvp</a:t>
            </a:r>
            <a:endParaRPr/>
          </a:p>
        </p:txBody>
      </p:sp>
      <p:pic>
        <p:nvPicPr>
          <p:cNvPr id="450" name="Google Shape;45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950" y="4879050"/>
            <a:ext cx="5732751" cy="13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8"/>
          <p:cNvSpPr txBox="1"/>
          <p:nvPr/>
        </p:nvSpPr>
        <p:spPr>
          <a:xfrm>
            <a:off x="558200" y="2256750"/>
            <a:ext cx="4513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1. </a:t>
            </a:r>
            <a:r>
              <a:rPr b="1" lang="en-US" sz="1800"/>
              <a:t>Prepare input:</a:t>
            </a:r>
            <a:endParaRPr b="1" sz="1800"/>
          </a:p>
        </p:txBody>
      </p:sp>
      <p:sp>
        <p:nvSpPr>
          <p:cNvPr id="452" name="Google Shape;452;p48"/>
          <p:cNvSpPr txBox="1"/>
          <p:nvPr/>
        </p:nvSpPr>
        <p:spPr>
          <a:xfrm>
            <a:off x="558200" y="4466550"/>
            <a:ext cx="4952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2. Transform input to prior density space</a:t>
            </a:r>
            <a:endParaRPr b="1" sz="1800"/>
          </a:p>
        </p:txBody>
      </p:sp>
      <p:pic>
        <p:nvPicPr>
          <p:cNvPr id="453" name="Google Shape;45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1076" y="2667000"/>
            <a:ext cx="48482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8"/>
          <p:cNvSpPr txBox="1"/>
          <p:nvPr/>
        </p:nvSpPr>
        <p:spPr>
          <a:xfrm>
            <a:off x="6730400" y="2256750"/>
            <a:ext cx="4513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3</a:t>
            </a:r>
            <a:r>
              <a:rPr b="1" lang="en-US" sz="1800"/>
              <a:t>. Define cost function: -logp(x)</a:t>
            </a:r>
            <a:endParaRPr b="1" sz="1800"/>
          </a:p>
        </p:txBody>
      </p:sp>
      <p:pic>
        <p:nvPicPr>
          <p:cNvPr id="455" name="Google Shape;455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1074" y="4976025"/>
            <a:ext cx="5241025" cy="16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8"/>
          <p:cNvSpPr txBox="1"/>
          <p:nvPr/>
        </p:nvSpPr>
        <p:spPr>
          <a:xfrm>
            <a:off x="6730400" y="4466550"/>
            <a:ext cx="4513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4</a:t>
            </a:r>
            <a:r>
              <a:rPr b="1" lang="en-US" sz="1800"/>
              <a:t>. Compute gradients</a:t>
            </a:r>
            <a:endParaRPr b="1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Results:  samples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2" name="Google Shape;462;p49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463" name="Google Shape;4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51938"/>
            <a:ext cx="11887202" cy="435541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9"/>
          <p:cNvSpPr txBox="1"/>
          <p:nvPr/>
        </p:nvSpPr>
        <p:spPr>
          <a:xfrm>
            <a:off x="2443925" y="5398675"/>
            <a:ext cx="1373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dataset</a:t>
            </a:r>
            <a:endParaRPr b="1" sz="1800"/>
          </a:p>
        </p:txBody>
      </p:sp>
      <p:sp>
        <p:nvSpPr>
          <p:cNvPr id="465" name="Google Shape;465;p49"/>
          <p:cNvSpPr txBox="1"/>
          <p:nvPr/>
        </p:nvSpPr>
        <p:spPr>
          <a:xfrm>
            <a:off x="8676225" y="5398675"/>
            <a:ext cx="1644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sampled</a:t>
            </a:r>
            <a:endParaRPr b="1"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0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Results: manifold interpolations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1" name="Google Shape;471;p50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472" name="Google Shape;4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5" y="1076575"/>
            <a:ext cx="9113874" cy="5061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0"/>
          <p:cNvSpPr txBox="1"/>
          <p:nvPr/>
        </p:nvSpPr>
        <p:spPr>
          <a:xfrm>
            <a:off x="8877750" y="549050"/>
            <a:ext cx="32526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Key </a:t>
            </a:r>
            <a:r>
              <a:rPr lang="en-US" sz="1800"/>
              <a:t>advantages</a:t>
            </a:r>
            <a:r>
              <a:rPr lang="en-US" sz="1800"/>
              <a:t> of RealNVP: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fast inference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fast sampling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easy to compute jacobian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Results: funny extrapolations - generating images for higher resolutions than during training (more examples in paper)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9" name="Google Shape;479;p51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Density estimation using Real NVP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480" name="Google Shape;48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75" y="1516075"/>
            <a:ext cx="4496675" cy="45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415" y="1516075"/>
            <a:ext cx="5910666" cy="51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1"/>
          <p:cNvSpPr txBox="1"/>
          <p:nvPr/>
        </p:nvSpPr>
        <p:spPr>
          <a:xfrm>
            <a:off x="3248100" y="5984325"/>
            <a:ext cx="2298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E06666"/>
                </a:solidFill>
              </a:rPr>
              <a:t>Best faces at the edges, in my opinion this is an effect of padding</a:t>
            </a:r>
            <a:endParaRPr i="1">
              <a:solidFill>
                <a:srgbClr val="E06666"/>
              </a:solidFill>
            </a:endParaRPr>
          </a:p>
        </p:txBody>
      </p:sp>
      <p:cxnSp>
        <p:nvCxnSpPr>
          <p:cNvPr id="483" name="Google Shape;483;p51"/>
          <p:cNvCxnSpPr>
            <a:stCxn id="482" idx="3"/>
          </p:cNvCxnSpPr>
          <p:nvPr/>
        </p:nvCxnSpPr>
        <p:spPr>
          <a:xfrm flipH="1" rot="10800000">
            <a:off x="5547000" y="5853975"/>
            <a:ext cx="735000" cy="399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Case study: </a:t>
            </a:r>
            <a:r>
              <a:rPr lang="en-US" sz="3600">
                <a:solidFill>
                  <a:srgbClr val="139FDA"/>
                </a:solidFill>
              </a:rPr>
              <a:t>Glow: Generative Flow with Invertible 1x1 Convolutions</a:t>
            </a:r>
            <a:r>
              <a:rPr lang="en-US" sz="3600">
                <a:solidFill>
                  <a:srgbClr val="139FDA"/>
                </a:solidFill>
              </a:rPr>
              <a:t> (2018) 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3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494" name="Google Shape;49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01450"/>
            <a:ext cx="9048750" cy="472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53"/>
          <p:cNvCxnSpPr/>
          <p:nvPr/>
        </p:nvCxnSpPr>
        <p:spPr>
          <a:xfrm>
            <a:off x="3620375" y="3092248"/>
            <a:ext cx="20415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53"/>
          <p:cNvSpPr txBox="1"/>
          <p:nvPr/>
        </p:nvSpPr>
        <p:spPr>
          <a:xfrm>
            <a:off x="9417800" y="2121200"/>
            <a:ext cx="1116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NICE</a:t>
            </a:r>
            <a:endParaRPr sz="1800"/>
          </a:p>
        </p:txBody>
      </p:sp>
      <p:cxnSp>
        <p:nvCxnSpPr>
          <p:cNvPr id="497" name="Google Shape;497;p53"/>
          <p:cNvCxnSpPr>
            <a:stCxn id="496" idx="1"/>
          </p:cNvCxnSpPr>
          <p:nvPr/>
        </p:nvCxnSpPr>
        <p:spPr>
          <a:xfrm flipH="1">
            <a:off x="5725700" y="2340500"/>
            <a:ext cx="3692100" cy="490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53"/>
          <p:cNvCxnSpPr/>
          <p:nvPr/>
        </p:nvCxnSpPr>
        <p:spPr>
          <a:xfrm>
            <a:off x="2273600" y="3372248"/>
            <a:ext cx="20415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53"/>
          <p:cNvCxnSpPr/>
          <p:nvPr/>
        </p:nvCxnSpPr>
        <p:spPr>
          <a:xfrm>
            <a:off x="4977800" y="3372248"/>
            <a:ext cx="3658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53"/>
          <p:cNvCxnSpPr/>
          <p:nvPr/>
        </p:nvCxnSpPr>
        <p:spPr>
          <a:xfrm>
            <a:off x="911750" y="3676148"/>
            <a:ext cx="4662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53"/>
          <p:cNvCxnSpPr/>
          <p:nvPr/>
        </p:nvCxnSpPr>
        <p:spPr>
          <a:xfrm>
            <a:off x="3851650" y="3947325"/>
            <a:ext cx="3835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53"/>
          <p:cNvCxnSpPr/>
          <p:nvPr/>
        </p:nvCxnSpPr>
        <p:spPr>
          <a:xfrm>
            <a:off x="3385590" y="4785525"/>
            <a:ext cx="2411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53"/>
          <p:cNvCxnSpPr/>
          <p:nvPr/>
        </p:nvCxnSpPr>
        <p:spPr>
          <a:xfrm flipH="1" rot="10800000">
            <a:off x="7679375" y="3357350"/>
            <a:ext cx="1738500" cy="43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53"/>
          <p:cNvSpPr txBox="1"/>
          <p:nvPr/>
        </p:nvSpPr>
        <p:spPr>
          <a:xfrm>
            <a:off x="9417800" y="3111800"/>
            <a:ext cx="2411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 continuous generalization for discrete rotations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</a:t>
            </a:r>
            <a:r>
              <a:rPr lang="en-US" sz="1800"/>
              <a:t>ummary of likelihood-based generative models: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10" name="Google Shape;5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213" y="1244950"/>
            <a:ext cx="9659476" cy="47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4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Summary of flow based methods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17" name="Google Shape;5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725" y="1045600"/>
            <a:ext cx="7956575" cy="566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55"/>
          <p:cNvCxnSpPr/>
          <p:nvPr/>
        </p:nvCxnSpPr>
        <p:spPr>
          <a:xfrm>
            <a:off x="2783075" y="2135323"/>
            <a:ext cx="20415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55"/>
          <p:cNvCxnSpPr/>
          <p:nvPr/>
        </p:nvCxnSpPr>
        <p:spPr>
          <a:xfrm>
            <a:off x="2730798" y="3302246"/>
            <a:ext cx="3393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55"/>
          <p:cNvCxnSpPr/>
          <p:nvPr/>
        </p:nvCxnSpPr>
        <p:spPr>
          <a:xfrm>
            <a:off x="2703331" y="6104811"/>
            <a:ext cx="3393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55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2825" y="1641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Motivation: The problem of density estimation 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228750" y="809250"/>
            <a:ext cx="10476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Consider following problem: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observe some data </a:t>
            </a:r>
            <a:r>
              <a:rPr b="1" lang="en-US" sz="1800"/>
              <a:t>X </a:t>
            </a:r>
            <a:r>
              <a:rPr lang="en-US" sz="1800"/>
              <a:t>which are sample from some distribution p(</a:t>
            </a:r>
            <a:r>
              <a:rPr b="1" lang="en-US" sz="1800"/>
              <a:t>X</a:t>
            </a:r>
            <a:r>
              <a:rPr lang="en-US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want to tell what is p(</a:t>
            </a:r>
            <a:r>
              <a:rPr b="1" lang="en-US" sz="1800"/>
              <a:t>X</a:t>
            </a:r>
            <a:r>
              <a:rPr lang="en-US" sz="1800"/>
              <a:t>’) where </a:t>
            </a:r>
            <a:r>
              <a:rPr b="1" lang="en-US" sz="1800"/>
              <a:t>X’ </a:t>
            </a:r>
            <a:r>
              <a:rPr lang="en-US" sz="1800"/>
              <a:t>is some new data.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Example</a:t>
            </a:r>
            <a:r>
              <a:rPr lang="en-US" sz="1800"/>
              <a:t>: anomaly detection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simplest classical approach for this problem would be: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92" name="Google Shape;92;p20"/>
          <p:cNvGrpSpPr/>
          <p:nvPr/>
        </p:nvGrpSpPr>
        <p:grpSpPr>
          <a:xfrm>
            <a:off x="358850" y="3229650"/>
            <a:ext cx="2966700" cy="2152675"/>
            <a:chOff x="358850" y="3229650"/>
            <a:chExt cx="2966700" cy="2152675"/>
          </a:xfrm>
        </p:grpSpPr>
        <p:pic>
          <p:nvPicPr>
            <p:cNvPr id="93" name="Google Shape;9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475" y="3724975"/>
              <a:ext cx="2886075" cy="1657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20"/>
            <p:cNvSpPr txBox="1"/>
            <p:nvPr/>
          </p:nvSpPr>
          <p:spPr>
            <a:xfrm>
              <a:off x="358850" y="3229650"/>
              <a:ext cx="26394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Take the data</a:t>
              </a:r>
              <a:endParaRPr sz="1800"/>
            </a:p>
          </p:txBody>
        </p:sp>
      </p:grpSp>
      <p:grpSp>
        <p:nvGrpSpPr>
          <p:cNvPr id="95" name="Google Shape;95;p20"/>
          <p:cNvGrpSpPr/>
          <p:nvPr/>
        </p:nvGrpSpPr>
        <p:grpSpPr>
          <a:xfrm>
            <a:off x="4035925" y="3229650"/>
            <a:ext cx="3308400" cy="1523100"/>
            <a:chOff x="4035925" y="3229650"/>
            <a:chExt cx="3308400" cy="1523100"/>
          </a:xfrm>
        </p:grpSpPr>
        <p:sp>
          <p:nvSpPr>
            <p:cNvPr id="96" name="Google Shape;96;p20"/>
            <p:cNvSpPr txBox="1"/>
            <p:nvPr/>
          </p:nvSpPr>
          <p:spPr>
            <a:xfrm>
              <a:off x="4035925" y="3229650"/>
              <a:ext cx="33084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Fit e.g. multivariate gaussian</a:t>
              </a:r>
              <a:endParaRPr sz="1800"/>
            </a:p>
          </p:txBody>
        </p:sp>
        <p:pic>
          <p:nvPicPr>
            <p:cNvPr id="97" name="Google Shape;9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4875" y="4004100"/>
              <a:ext cx="2322525" cy="74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20"/>
          <p:cNvSpPr txBox="1"/>
          <p:nvPr/>
        </p:nvSpPr>
        <p:spPr>
          <a:xfrm>
            <a:off x="8014274" y="3229650"/>
            <a:ext cx="2322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Find anomalies:</a:t>
            </a:r>
            <a:endParaRPr sz="1800"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2499" y="4004088"/>
            <a:ext cx="2997300" cy="7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Definition of the cost function: MLE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27" name="Google Shape;5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638" y="1236425"/>
            <a:ext cx="8507826" cy="43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6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/>
          <p:nvPr/>
        </p:nvSpPr>
        <p:spPr>
          <a:xfrm>
            <a:off x="271125" y="2146000"/>
            <a:ext cx="10334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Prior distribution: spherical Gaussian:                                     , g is bijective </a:t>
            </a:r>
            <a:endParaRPr sz="1800"/>
          </a:p>
        </p:txBody>
      </p:sp>
      <p:sp>
        <p:nvSpPr>
          <p:cNvPr id="534" name="Google Shape;534;p57"/>
          <p:cNvSpPr txBox="1"/>
          <p:nvPr/>
        </p:nvSpPr>
        <p:spPr>
          <a:xfrm>
            <a:off x="271125" y="2679400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Inference is defined as:</a:t>
            </a:r>
            <a:endParaRPr sz="1800"/>
          </a:p>
        </p:txBody>
      </p:sp>
      <p:sp>
        <p:nvSpPr>
          <p:cNvPr id="535" name="Google Shape;535;p57"/>
          <p:cNvSpPr txBox="1"/>
          <p:nvPr/>
        </p:nvSpPr>
        <p:spPr>
          <a:xfrm>
            <a:off x="271125" y="1003000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generative flow is defined as</a:t>
            </a:r>
            <a:endParaRPr sz="1800"/>
          </a:p>
        </p:txBody>
      </p:sp>
      <p:sp>
        <p:nvSpPr>
          <p:cNvPr id="536" name="Google Shape;536;p57"/>
          <p:cNvSpPr txBox="1"/>
          <p:nvPr/>
        </p:nvSpPr>
        <p:spPr>
          <a:xfrm>
            <a:off x="271125" y="598075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Normalizing flows basic definitions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37" name="Google Shape;5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675" y="1083100"/>
            <a:ext cx="1669950" cy="9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925" y="2190652"/>
            <a:ext cx="2120300" cy="3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274" y="2649248"/>
            <a:ext cx="2576196" cy="5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2900" y="3693925"/>
            <a:ext cx="4356816" cy="7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7"/>
          <p:cNvSpPr txBox="1"/>
          <p:nvPr/>
        </p:nvSpPr>
        <p:spPr>
          <a:xfrm>
            <a:off x="271125" y="3212800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Normalizing flow is defined as sequence of transformations:</a:t>
            </a:r>
            <a:endParaRPr sz="1800"/>
          </a:p>
        </p:txBody>
      </p:sp>
      <p:sp>
        <p:nvSpPr>
          <p:cNvPr id="542" name="Google Shape;542;p57"/>
          <p:cNvSpPr txBox="1"/>
          <p:nvPr/>
        </p:nvSpPr>
        <p:spPr>
          <a:xfrm>
            <a:off x="271125" y="4432000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log of pdf of the model given </a:t>
            </a:r>
            <a:r>
              <a:rPr lang="en-US" sz="1800"/>
              <a:t>data point</a:t>
            </a:r>
            <a:r>
              <a:rPr lang="en-US" sz="1800"/>
              <a:t> is then computed as:</a:t>
            </a:r>
            <a:endParaRPr sz="1800"/>
          </a:p>
        </p:txBody>
      </p:sp>
      <p:pic>
        <p:nvPicPr>
          <p:cNvPr id="543" name="Google Shape;54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2238" y="4966900"/>
            <a:ext cx="7164474" cy="171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57"/>
          <p:cNvCxnSpPr/>
          <p:nvPr/>
        </p:nvCxnSpPr>
        <p:spPr>
          <a:xfrm flipH="1">
            <a:off x="7806800" y="5135525"/>
            <a:ext cx="1172400" cy="7338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57"/>
          <p:cNvSpPr txBox="1"/>
          <p:nvPr/>
        </p:nvSpPr>
        <p:spPr>
          <a:xfrm>
            <a:off x="9146650" y="4481625"/>
            <a:ext cx="28308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log-determinant of the transformation, this can be easy to compute for certain choices e.g. MADE, NICE, RealNVP  </a:t>
            </a:r>
            <a:endParaRPr sz="1800">
              <a:solidFill>
                <a:srgbClr val="139FDA"/>
              </a:solidFill>
            </a:endParaRPr>
          </a:p>
        </p:txBody>
      </p:sp>
      <p:sp>
        <p:nvSpPr>
          <p:cNvPr id="546" name="Google Shape;546;p57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8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 txBox="1"/>
          <p:nvPr/>
        </p:nvSpPr>
        <p:spPr>
          <a:xfrm>
            <a:off x="271125" y="1003000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simplified version of NICE and RealNVP works</a:t>
            </a:r>
            <a:endParaRPr sz="1800"/>
          </a:p>
        </p:txBody>
      </p:sp>
      <p:sp>
        <p:nvSpPr>
          <p:cNvPr id="552" name="Google Shape;552;p58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Proposed generative flow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53" name="Google Shape;5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599" y="1410625"/>
            <a:ext cx="8404124" cy="52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8"/>
          <p:cNvSpPr txBox="1"/>
          <p:nvPr/>
        </p:nvSpPr>
        <p:spPr>
          <a:xfrm>
            <a:off x="271125" y="1460200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multiscale architecture same as in RealNVP</a:t>
            </a:r>
            <a:endParaRPr sz="1800"/>
          </a:p>
        </p:txBody>
      </p:sp>
      <p:sp>
        <p:nvSpPr>
          <p:cNvPr id="555" name="Google Shape;555;p58"/>
          <p:cNvSpPr txBox="1"/>
          <p:nvPr/>
        </p:nvSpPr>
        <p:spPr>
          <a:xfrm>
            <a:off x="271125" y="1917400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affine coupling layer</a:t>
            </a:r>
            <a:endParaRPr sz="1800"/>
          </a:p>
        </p:txBody>
      </p:sp>
      <p:sp>
        <p:nvSpPr>
          <p:cNvPr id="556" name="Google Shape;556;p58"/>
          <p:cNvSpPr txBox="1"/>
          <p:nvPr/>
        </p:nvSpPr>
        <p:spPr>
          <a:xfrm>
            <a:off x="271125" y="2450800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New things:</a:t>
            </a:r>
            <a:endParaRPr sz="1800"/>
          </a:p>
        </p:txBody>
      </p:sp>
      <p:sp>
        <p:nvSpPr>
          <p:cNvPr id="557" name="Google Shape;557;p58"/>
          <p:cNvSpPr txBox="1"/>
          <p:nvPr/>
        </p:nvSpPr>
        <p:spPr>
          <a:xfrm>
            <a:off x="271125" y="2908000"/>
            <a:ext cx="11483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actnorm (no Batchnorm)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data dependent initialization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invertible 1x1 conv</a:t>
            </a:r>
            <a:endParaRPr sz="1800"/>
          </a:p>
        </p:txBody>
      </p:sp>
      <p:sp>
        <p:nvSpPr>
          <p:cNvPr id="558" name="Google Shape;558;p58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75" y="2141575"/>
            <a:ext cx="4883424" cy="30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9"/>
          <p:cNvSpPr txBox="1"/>
          <p:nvPr/>
        </p:nvSpPr>
        <p:spPr>
          <a:xfrm>
            <a:off x="271125" y="2450800"/>
            <a:ext cx="65550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resigned from Batch Normalization due to large variance of normalization for small batch size</a:t>
            </a:r>
            <a:endParaRPr sz="1800"/>
          </a:p>
        </p:txBody>
      </p:sp>
      <p:sp>
        <p:nvSpPr>
          <p:cNvPr id="565" name="Google Shape;565;p59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Proposed generative flow blocks: </a:t>
            </a:r>
            <a:r>
              <a:rPr b="1" lang="en-US" sz="1800"/>
              <a:t>actnorm - activation normalization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6" name="Google Shape;566;p59"/>
          <p:cNvSpPr txBox="1"/>
          <p:nvPr/>
        </p:nvSpPr>
        <p:spPr>
          <a:xfrm>
            <a:off x="271125" y="3136600"/>
            <a:ext cx="68850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can train with batch size 1</a:t>
            </a:r>
            <a:endParaRPr sz="1800"/>
          </a:p>
        </p:txBody>
      </p:sp>
      <p:pic>
        <p:nvPicPr>
          <p:cNvPr id="567" name="Google Shape;56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38500"/>
            <a:ext cx="11887201" cy="118419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9"/>
          <p:cNvSpPr txBox="1"/>
          <p:nvPr/>
        </p:nvSpPr>
        <p:spPr>
          <a:xfrm>
            <a:off x="271125" y="3517600"/>
            <a:ext cx="68262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actnorm</a:t>
            </a:r>
            <a:r>
              <a:rPr lang="en-US" sz="1800"/>
              <a:t>: 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i,j</a:t>
            </a:r>
            <a:r>
              <a:rPr lang="en-US" sz="1800"/>
              <a:t> denote spatial index of the feature map 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[height, width, num_channels]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9" name="Google Shape;569;p59"/>
          <p:cNvSpPr txBox="1"/>
          <p:nvPr/>
        </p:nvSpPr>
        <p:spPr>
          <a:xfrm>
            <a:off x="271125" y="4203400"/>
            <a:ext cx="65550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initialization of s and b: </a:t>
            </a:r>
            <a:r>
              <a:rPr lang="en-US" sz="1800"/>
              <a:t>initialize them such that post-activations have mean zero and unit variance, then they treat scale and bias as normal trainable parameters</a:t>
            </a:r>
            <a:endParaRPr sz="1800"/>
          </a:p>
        </p:txBody>
      </p:sp>
      <p:sp>
        <p:nvSpPr>
          <p:cNvPr id="570" name="Google Shape;570;p59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75" y="2935473"/>
            <a:ext cx="4883424" cy="30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0"/>
          <p:cNvSpPr txBox="1"/>
          <p:nvPr/>
        </p:nvSpPr>
        <p:spPr>
          <a:xfrm>
            <a:off x="271125" y="2831800"/>
            <a:ext cx="65550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1x1 conv instead of fixed reversing of channels, </a:t>
            </a:r>
            <a:br>
              <a:rPr lang="en-US" sz="1800"/>
            </a:br>
            <a:r>
              <a:rPr lang="en-US" sz="1800"/>
              <a:t>or instead of random permutation </a:t>
            </a:r>
            <a:endParaRPr sz="1800"/>
          </a:p>
        </p:txBody>
      </p:sp>
      <p:sp>
        <p:nvSpPr>
          <p:cNvPr id="577" name="Google Shape;577;p60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Proposed generative flow blocks: </a:t>
            </a:r>
            <a:r>
              <a:rPr b="1" lang="en-US" sz="1800"/>
              <a:t>invertible</a:t>
            </a:r>
            <a:r>
              <a:rPr lang="en-US" sz="1800"/>
              <a:t> </a:t>
            </a:r>
            <a:r>
              <a:rPr b="1" lang="en-US" sz="1800"/>
              <a:t>1x1 convolution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8" name="Google Shape;578;p60"/>
          <p:cNvSpPr txBox="1"/>
          <p:nvPr/>
        </p:nvSpPr>
        <p:spPr>
          <a:xfrm>
            <a:off x="271125" y="3517600"/>
            <a:ext cx="68850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1x1 can be considered as Dense layer which rotates and scale channels in </a:t>
            </a:r>
            <a:r>
              <a:rPr lang="en-US" sz="1800"/>
              <a:t>continuous</a:t>
            </a:r>
            <a:r>
              <a:rPr lang="en-US" sz="1800"/>
              <a:t> manner</a:t>
            </a:r>
            <a:endParaRPr sz="1800"/>
          </a:p>
        </p:txBody>
      </p:sp>
      <p:pic>
        <p:nvPicPr>
          <p:cNvPr id="579" name="Google Shape;57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38500"/>
            <a:ext cx="11887201" cy="118419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0"/>
          <p:cNvSpPr txBox="1"/>
          <p:nvPr/>
        </p:nvSpPr>
        <p:spPr>
          <a:xfrm>
            <a:off x="271125" y="4203400"/>
            <a:ext cx="68262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cost of computing det(</a:t>
            </a:r>
            <a:r>
              <a:rPr b="1" lang="en-US" sz="1800"/>
              <a:t>W</a:t>
            </a:r>
            <a:r>
              <a:rPr lang="en-US" sz="1800"/>
              <a:t>) ~O(c</a:t>
            </a:r>
            <a:r>
              <a:rPr baseline="30000" lang="en-US" sz="1800"/>
              <a:t>3</a:t>
            </a:r>
            <a:r>
              <a:rPr lang="en-US" sz="1800"/>
              <a:t>) is comparable with cost of conv2d O(h*w*c</a:t>
            </a:r>
            <a:r>
              <a:rPr baseline="30000" lang="en-US" sz="1800"/>
              <a:t>2</a:t>
            </a:r>
            <a:r>
              <a:rPr lang="en-US" sz="1800"/>
              <a:t>)</a:t>
            </a:r>
            <a:endParaRPr sz="1800"/>
          </a:p>
        </p:txBody>
      </p:sp>
      <p:sp>
        <p:nvSpPr>
          <p:cNvPr id="581" name="Google Shape;581;p60"/>
          <p:cNvSpPr txBox="1"/>
          <p:nvPr/>
        </p:nvSpPr>
        <p:spPr>
          <a:xfrm>
            <a:off x="271125" y="4889200"/>
            <a:ext cx="65550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initialize </a:t>
            </a:r>
            <a:r>
              <a:rPr b="1" lang="en-US" sz="1800"/>
              <a:t>W</a:t>
            </a:r>
            <a:r>
              <a:rPr lang="en-US" sz="1800"/>
              <a:t> as random rotation matrix, and use LU decomposition to speed up determinant computation (see paper for more details)</a:t>
            </a:r>
            <a:endParaRPr sz="1800"/>
          </a:p>
        </p:txBody>
      </p:sp>
      <p:pic>
        <p:nvPicPr>
          <p:cNvPr id="582" name="Google Shape;58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277" y="1568614"/>
            <a:ext cx="11887199" cy="126678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0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75" y="3637222"/>
            <a:ext cx="4883424" cy="30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1"/>
          <p:cNvSpPr txBox="1"/>
          <p:nvPr/>
        </p:nvSpPr>
        <p:spPr>
          <a:xfrm>
            <a:off x="271125" y="2831800"/>
            <a:ext cx="65550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1x1 conv instead of fixed reversing of channels, </a:t>
            </a:r>
            <a:br>
              <a:rPr lang="en-US" sz="1800"/>
            </a:br>
            <a:r>
              <a:rPr lang="en-US" sz="1800"/>
              <a:t>or instead of random permutation </a:t>
            </a:r>
            <a:endParaRPr sz="1800"/>
          </a:p>
        </p:txBody>
      </p:sp>
      <p:sp>
        <p:nvSpPr>
          <p:cNvPr id="590" name="Google Shape;590;p61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Proposed generative flow blocks: </a:t>
            </a:r>
            <a:r>
              <a:rPr b="1" lang="en-US" sz="1800"/>
              <a:t>affine coupling layer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1" name="Google Shape;591;p61"/>
          <p:cNvSpPr txBox="1"/>
          <p:nvPr/>
        </p:nvSpPr>
        <p:spPr>
          <a:xfrm>
            <a:off x="271125" y="3670000"/>
            <a:ext cx="6885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similar as in </a:t>
            </a:r>
            <a:r>
              <a:rPr b="1" lang="en-US" sz="1800"/>
              <a:t>RealNVP</a:t>
            </a:r>
            <a:endParaRPr sz="1800"/>
          </a:p>
        </p:txBody>
      </p:sp>
      <p:pic>
        <p:nvPicPr>
          <p:cNvPr id="592" name="Google Shape;59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38500"/>
            <a:ext cx="11887201" cy="1184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3" y="1578208"/>
            <a:ext cx="12192001" cy="202693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1"/>
          <p:cNvSpPr txBox="1"/>
          <p:nvPr/>
        </p:nvSpPr>
        <p:spPr>
          <a:xfrm>
            <a:off x="266697" y="4063575"/>
            <a:ext cx="66348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They use </a:t>
            </a:r>
            <a:r>
              <a:rPr b="1" lang="en-US" sz="1800">
                <a:solidFill>
                  <a:schemeClr val="dk1"/>
                </a:solidFill>
              </a:rPr>
              <a:t>zero initialization</a:t>
            </a:r>
            <a:r>
              <a:rPr lang="en-US" sz="1800">
                <a:solidFill>
                  <a:schemeClr val="dk1"/>
                </a:solidFill>
              </a:rPr>
              <a:t>: last layer of NN is initializer to zero, such that coupling layer is identity function at the beginning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95" name="Google Shape;595;p61"/>
          <p:cNvSpPr txBox="1"/>
          <p:nvPr/>
        </p:nvSpPr>
        <p:spPr>
          <a:xfrm>
            <a:off x="266700" y="4901775"/>
            <a:ext cx="66348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split</a:t>
            </a:r>
            <a:r>
              <a:rPr lang="en-US" sz="1800">
                <a:solidFill>
                  <a:schemeClr val="dk1"/>
                </a:solidFill>
              </a:rPr>
              <a:t> only along channel dimension (no checkerboard pattern), </a:t>
            </a:r>
            <a:r>
              <a:rPr b="1" lang="en-US" sz="1800">
                <a:solidFill>
                  <a:schemeClr val="dk1"/>
                </a:solidFill>
              </a:rPr>
              <a:t>concat</a:t>
            </a:r>
            <a:r>
              <a:rPr lang="en-US" sz="1800">
                <a:solidFill>
                  <a:schemeClr val="dk1"/>
                </a:solidFill>
              </a:rPr>
              <a:t> is a reverse operation to split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96" name="Google Shape;596;p61"/>
          <p:cNvSpPr txBox="1"/>
          <p:nvPr/>
        </p:nvSpPr>
        <p:spPr>
          <a:xfrm>
            <a:off x="266700" y="5511375"/>
            <a:ext cx="6634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no fixed permutations </a:t>
            </a:r>
            <a:r>
              <a:rPr lang="en-US" sz="1800">
                <a:solidFill>
                  <a:schemeClr val="dk1"/>
                </a:solidFill>
              </a:rPr>
              <a:t>- they mix channels with invertible 1x1 convolutions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NN is a shallow, 3 convolutions with 512 units: 3x3, 1x1, 3x3, the last one returns shift and logscale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97" name="Google Shape;597;p61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2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Comparison of different permutation methods and affine and additive coupling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03" name="Google Shape;6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073" y="1059150"/>
            <a:ext cx="9662599" cy="47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2"/>
          <p:cNvSpPr txBox="1"/>
          <p:nvPr/>
        </p:nvSpPr>
        <p:spPr>
          <a:xfrm>
            <a:off x="422650" y="5813350"/>
            <a:ext cx="7990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Invertible convolutions were 7% slower than simple permutation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Much better performance</a:t>
            </a:r>
            <a:endParaRPr sz="1800"/>
          </a:p>
        </p:txBody>
      </p:sp>
      <p:sp>
        <p:nvSpPr>
          <p:cNvPr id="605" name="Google Shape;605;p62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3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More tricks: Image preprocessing -&gt; image quantization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1" name="Google Shape;611;p63"/>
          <p:cNvSpPr txBox="1"/>
          <p:nvPr/>
        </p:nvSpPr>
        <p:spPr>
          <a:xfrm>
            <a:off x="428225" y="5071800"/>
            <a:ext cx="7990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Reducing complexity increased the quality in their case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2" name="Google Shape;612;p63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613" name="Google Shape;61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850" y="1400725"/>
            <a:ext cx="292417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932" y="1388468"/>
            <a:ext cx="28956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4932" y="1388468"/>
            <a:ext cx="28384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3"/>
          <p:cNvSpPr txBox="1"/>
          <p:nvPr/>
        </p:nvSpPr>
        <p:spPr>
          <a:xfrm>
            <a:off x="2322725" y="4143925"/>
            <a:ext cx="9186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8 bits</a:t>
            </a:r>
            <a:endParaRPr b="1" sz="1800"/>
          </a:p>
        </p:txBody>
      </p:sp>
      <p:sp>
        <p:nvSpPr>
          <p:cNvPr id="617" name="Google Shape;617;p63"/>
          <p:cNvSpPr txBox="1"/>
          <p:nvPr/>
        </p:nvSpPr>
        <p:spPr>
          <a:xfrm>
            <a:off x="5370725" y="4143925"/>
            <a:ext cx="9186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2</a:t>
            </a:r>
            <a:r>
              <a:rPr b="1" lang="en-US" sz="1800"/>
              <a:t> bits</a:t>
            </a:r>
            <a:endParaRPr b="1" sz="1800"/>
          </a:p>
        </p:txBody>
      </p:sp>
      <p:sp>
        <p:nvSpPr>
          <p:cNvPr id="618" name="Google Shape;618;p63"/>
          <p:cNvSpPr txBox="1"/>
          <p:nvPr/>
        </p:nvSpPr>
        <p:spPr>
          <a:xfrm>
            <a:off x="8418725" y="4143925"/>
            <a:ext cx="9186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5</a:t>
            </a:r>
            <a:r>
              <a:rPr b="1" lang="en-US" sz="1800"/>
              <a:t> bits</a:t>
            </a:r>
            <a:endParaRPr b="1"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4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Results: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24" name="Google Shape;6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2975"/>
            <a:ext cx="11887199" cy="179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188" y="2686253"/>
            <a:ext cx="9705582" cy="3771272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4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5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Results: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32" name="Google Shape;6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50" y="1135375"/>
            <a:ext cx="11127954" cy="54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5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52825" y="1641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Motivation: The problem of sampling 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228750" y="809250"/>
            <a:ext cx="10476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Consider following problem: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observe some data </a:t>
            </a:r>
            <a:r>
              <a:rPr b="1" lang="en-US" sz="1800"/>
              <a:t>X </a:t>
            </a:r>
            <a:r>
              <a:rPr lang="en-US" sz="1800"/>
              <a:t>which are sample from some distribution p(</a:t>
            </a:r>
            <a:r>
              <a:rPr b="1" lang="en-US" sz="1800"/>
              <a:t>X</a:t>
            </a:r>
            <a:r>
              <a:rPr lang="en-US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want to generate new data point </a:t>
            </a:r>
            <a:r>
              <a:rPr b="1" lang="en-US" sz="1800"/>
              <a:t>X’ </a:t>
            </a:r>
            <a:r>
              <a:rPr lang="en-US" sz="1800"/>
              <a:t>according to p(</a:t>
            </a:r>
            <a:r>
              <a:rPr b="1" lang="en-US" sz="1800"/>
              <a:t>X</a:t>
            </a:r>
            <a:r>
              <a:rPr lang="en-US" sz="1800"/>
              <a:t>’)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Example</a:t>
            </a:r>
            <a:r>
              <a:rPr lang="en-US" sz="1800"/>
              <a:t>: dataset augmentation, latent space manipulation, generating new samples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current state of the art approach for this problem would be to take some deep generative neural network e.g. Glow: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450" y="3311325"/>
            <a:ext cx="5940650" cy="29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3349250" y="6150900"/>
            <a:ext cx="4841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Example from: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https://blog.openai.com/glow/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Sampling from reduced temperature</a:t>
            </a:r>
            <a:r>
              <a:rPr lang="en-US" sz="1800"/>
              <a:t>: </a:t>
            </a:r>
            <a:r>
              <a:rPr b="1" lang="en-US" sz="1800"/>
              <a:t>x ~ N(0, T)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39" name="Google Shape;6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375"/>
            <a:ext cx="11887198" cy="4487653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6"/>
          <p:cNvSpPr txBox="1"/>
          <p:nvPr/>
        </p:nvSpPr>
        <p:spPr>
          <a:xfrm>
            <a:off x="2791050" y="1068575"/>
            <a:ext cx="813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T=0</a:t>
            </a:r>
            <a:endParaRPr b="1" sz="1800"/>
          </a:p>
        </p:txBody>
      </p:sp>
      <p:sp>
        <p:nvSpPr>
          <p:cNvPr id="641" name="Google Shape;641;p66"/>
          <p:cNvSpPr txBox="1"/>
          <p:nvPr/>
        </p:nvSpPr>
        <p:spPr>
          <a:xfrm>
            <a:off x="414675" y="5614000"/>
            <a:ext cx="108372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found that sampling from a reduced-temperature model often results in higher-quality samples</a:t>
            </a:r>
            <a:br>
              <a:rPr lang="en-US" sz="1800"/>
            </a:br>
            <a:r>
              <a:rPr lang="en-US" sz="1800"/>
              <a:t>This may result from imperfect match between data distribution p(z) and unit gaussian (the prior).</a:t>
            </a:r>
            <a:endParaRPr sz="1800"/>
          </a:p>
        </p:txBody>
      </p:sp>
      <p:sp>
        <p:nvSpPr>
          <p:cNvPr id="642" name="Google Shape;642;p66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Effect of the depth of the model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48" name="Google Shape;6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50" y="908537"/>
            <a:ext cx="11000100" cy="34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650" y="4009000"/>
            <a:ext cx="4382049" cy="27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7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Glow: Generative Flow with Invertible 1x1 Convolutions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51" name="Google Shape;651;p67"/>
          <p:cNvSpPr txBox="1"/>
          <p:nvPr/>
        </p:nvSpPr>
        <p:spPr>
          <a:xfrm>
            <a:off x="271125" y="4331875"/>
            <a:ext cx="5677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Summary</a:t>
            </a:r>
            <a:r>
              <a:rPr lang="en-US" sz="1800"/>
              <a:t>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K=32, L ~6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5 bit images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gradient checkpointing to save memory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 batchnorm, DDI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trained on cluster of 5 machines with 8 GPUs each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200M parameters and 600 layers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 txBox="1"/>
          <p:nvPr/>
        </p:nvSpPr>
        <p:spPr>
          <a:xfrm>
            <a:off x="354450" y="814350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 u="sng">
                <a:solidFill>
                  <a:schemeClr val="hlink"/>
                </a:solidFill>
                <a:hlinkClick r:id="rId3"/>
              </a:rPr>
              <a:t>Flow++: Improving Flow-Based Generative Models with Variational Dequantization and Architecture Design</a:t>
            </a:r>
            <a:endParaRPr b="1" sz="1700">
              <a:solidFill>
                <a:srgbClr val="2C3A4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7" name="Google Shape;657;p68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New paper which is under review (ICLR 2019 Conference)</a:t>
            </a:r>
            <a:endParaRPr sz="30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9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63" name="Google Shape;663;p69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 have re-implemented the openAI GLOW paper (Copy pasted most important functions)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Simplified and refactored code a little bit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Flow definition is quite simple (keras like API):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64" name="Google Shape;66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75" y="1829700"/>
            <a:ext cx="5454175" cy="41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363" y="1908850"/>
            <a:ext cx="5942524" cy="37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0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71" name="Google Shape;671;p70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 have re-implemented the openAI GLOW paper (Copy pasted most important functions)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Simplified and refactored code a little bit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Flow definition is quite simple: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72" name="Google Shape;6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75" y="2648377"/>
            <a:ext cx="5217201" cy="27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70"/>
          <p:cNvSpPr txBox="1"/>
          <p:nvPr/>
        </p:nvSpPr>
        <p:spPr>
          <a:xfrm>
            <a:off x="1473225" y="2142850"/>
            <a:ext cx="283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Easy model creation:</a:t>
            </a:r>
            <a:endParaRPr sz="1800"/>
          </a:p>
        </p:txBody>
      </p:sp>
      <p:pic>
        <p:nvPicPr>
          <p:cNvPr id="674" name="Google Shape;67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1725" y="2168525"/>
            <a:ext cx="6170924" cy="38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1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selected results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80" name="Google Shape;680;p71"/>
          <p:cNvSpPr txBox="1"/>
          <p:nvPr/>
        </p:nvSpPr>
        <p:spPr>
          <a:xfrm>
            <a:off x="271125" y="598075"/>
            <a:ext cx="114831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Depth (K) matters, the more the better,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choice of the NN in affine coupling layer, can also matter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Tested on MNIST dataset and Celeba (64x64)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Celeba 64x64, model with ~9M params need around 2h for first decent results with GTX1080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learning rate must be small, no batch norm, </a:t>
            </a:r>
            <a:r>
              <a:rPr lang="en-US" sz="1800"/>
              <a:t>hundred</a:t>
            </a:r>
            <a:r>
              <a:rPr lang="en-US" sz="1800"/>
              <a:t> of layers, 5 bits for image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my loss is no compatible with the paper one, I have omitted constant factors which do not affect the gradient </a:t>
            </a:r>
            <a:endParaRPr sz="1800"/>
          </a:p>
        </p:txBody>
      </p:sp>
      <p:pic>
        <p:nvPicPr>
          <p:cNvPr id="681" name="Google Shape;68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850" y="2813150"/>
            <a:ext cx="1838325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325" y="2775050"/>
            <a:ext cx="208597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1"/>
          <p:cNvSpPr txBox="1"/>
          <p:nvPr/>
        </p:nvSpPr>
        <p:spPr>
          <a:xfrm>
            <a:off x="3848500" y="5880200"/>
            <a:ext cx="1838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Initial samples</a:t>
            </a:r>
            <a:endParaRPr sz="1800"/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650" y="2870300"/>
            <a:ext cx="184785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1"/>
          <p:cNvSpPr txBox="1"/>
          <p:nvPr/>
        </p:nvSpPr>
        <p:spPr>
          <a:xfrm>
            <a:off x="6348450" y="5880200"/>
            <a:ext cx="1465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After ~4min</a:t>
            </a:r>
            <a:endParaRPr sz="1800"/>
          </a:p>
        </p:txBody>
      </p:sp>
      <p:pic>
        <p:nvPicPr>
          <p:cNvPr id="686" name="Google Shape;68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2950" y="2841725"/>
            <a:ext cx="19145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1"/>
          <p:cNvSpPr txBox="1"/>
          <p:nvPr/>
        </p:nvSpPr>
        <p:spPr>
          <a:xfrm>
            <a:off x="8558250" y="5880200"/>
            <a:ext cx="18384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After ~2h, but this is for T=1</a:t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2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selected results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93" name="Google Shape;693;p72"/>
          <p:cNvSpPr txBox="1"/>
          <p:nvPr/>
        </p:nvSpPr>
        <p:spPr>
          <a:xfrm>
            <a:off x="271125" y="598075"/>
            <a:ext cx="114831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effect of the temperature: </a:t>
            </a:r>
            <a:r>
              <a:rPr b="1" lang="en-US" sz="1800"/>
              <a:t>z~N(0, T)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94" name="Google Shape;6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0875"/>
            <a:ext cx="240030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100" y="1580875"/>
            <a:ext cx="2390775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275" y="1580875"/>
            <a:ext cx="2447925" cy="4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6285" y="1531614"/>
            <a:ext cx="2400300" cy="4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2"/>
          <p:cNvSpPr txBox="1"/>
          <p:nvPr/>
        </p:nvSpPr>
        <p:spPr>
          <a:xfrm>
            <a:off x="1059100" y="1199225"/>
            <a:ext cx="121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T=0</a:t>
            </a:r>
            <a:endParaRPr b="1" sz="1800"/>
          </a:p>
        </p:txBody>
      </p:sp>
      <p:sp>
        <p:nvSpPr>
          <p:cNvPr id="699" name="Google Shape;699;p72"/>
          <p:cNvSpPr txBox="1"/>
          <p:nvPr/>
        </p:nvSpPr>
        <p:spPr>
          <a:xfrm>
            <a:off x="8679100" y="1186910"/>
            <a:ext cx="121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T=1</a:t>
            </a:r>
            <a:endParaRPr b="1" sz="1800"/>
          </a:p>
        </p:txBody>
      </p:sp>
      <p:pic>
        <p:nvPicPr>
          <p:cNvPr id="700" name="Google Shape;70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76660" y="2135050"/>
            <a:ext cx="1650615" cy="330123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2"/>
          <p:cNvSpPr txBox="1"/>
          <p:nvPr/>
        </p:nvSpPr>
        <p:spPr>
          <a:xfrm>
            <a:off x="10740350" y="1696435"/>
            <a:ext cx="1219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T=1.17</a:t>
            </a:r>
            <a:endParaRPr b="1"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3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selected results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07" name="Google Shape;707;p73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Checking latent vectors statistics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8" name="Google Shape;708;p73"/>
          <p:cNvSpPr txBox="1"/>
          <p:nvPr/>
        </p:nvSpPr>
        <p:spPr>
          <a:xfrm>
            <a:off x="2065725" y="1036913"/>
            <a:ext cx="78939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input_flow = images, tf.zeros([batch_size]), None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y, logdet, z = model(input_flow, forward=True)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9" name="Google Shape;709;p73"/>
          <p:cNvSpPr txBox="1"/>
          <p:nvPr/>
        </p:nvSpPr>
        <p:spPr>
          <a:xfrm>
            <a:off x="271125" y="16648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Both </a:t>
            </a:r>
            <a:r>
              <a:rPr b="1" lang="en-US" sz="1800"/>
              <a:t>y</a:t>
            </a:r>
            <a:r>
              <a:rPr lang="en-US" sz="1800"/>
              <a:t> and </a:t>
            </a:r>
            <a:r>
              <a:rPr b="1" lang="en-US" sz="1800"/>
              <a:t>z</a:t>
            </a:r>
            <a:r>
              <a:rPr lang="en-US" sz="1800"/>
              <a:t> should be factorized Normals 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10" name="Google Shape;7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202175"/>
            <a:ext cx="4752975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775" y="2202175"/>
            <a:ext cx="461010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3"/>
          <p:cNvSpPr txBox="1"/>
          <p:nvPr/>
        </p:nvSpPr>
        <p:spPr>
          <a:xfrm>
            <a:off x="3411300" y="5078725"/>
            <a:ext cx="113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p(y)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3" name="Google Shape;713;p73"/>
          <p:cNvSpPr txBox="1"/>
          <p:nvPr/>
        </p:nvSpPr>
        <p:spPr>
          <a:xfrm>
            <a:off x="8364300" y="5078725"/>
            <a:ext cx="113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p(z)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4" name="Google Shape;714;p73"/>
          <p:cNvSpPr txBox="1"/>
          <p:nvPr/>
        </p:nvSpPr>
        <p:spPr>
          <a:xfrm>
            <a:off x="1366975" y="5517200"/>
            <a:ext cx="4470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want to y keep the information about the image</a:t>
            </a:r>
            <a:endParaRPr sz="1800"/>
          </a:p>
        </p:txBody>
      </p:sp>
      <p:sp>
        <p:nvSpPr>
          <p:cNvPr id="715" name="Google Shape;715;p73"/>
          <p:cNvSpPr txBox="1"/>
          <p:nvPr/>
        </p:nvSpPr>
        <p:spPr>
          <a:xfrm>
            <a:off x="6396175" y="5517200"/>
            <a:ext cx="4470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want to p(z) keep the noise,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could train model with different penalties for p(y) and p(z)</a:t>
            </a:r>
            <a:endParaRPr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4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selected results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21" name="Google Shape;721;p74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Checking latent vectors statistics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2" name="Google Shape;722;p74"/>
          <p:cNvSpPr txBox="1"/>
          <p:nvPr/>
        </p:nvSpPr>
        <p:spPr>
          <a:xfrm>
            <a:off x="2065725" y="1036913"/>
            <a:ext cx="78939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input_flow = images, tf.zeros([batch_size]), None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y, logdet, z = model(input_flow, forward=True)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4"/>
          <p:cNvSpPr txBox="1"/>
          <p:nvPr/>
        </p:nvSpPr>
        <p:spPr>
          <a:xfrm>
            <a:off x="271125" y="16648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Both </a:t>
            </a:r>
            <a:r>
              <a:rPr b="1" lang="en-US" sz="1800"/>
              <a:t>y</a:t>
            </a:r>
            <a:r>
              <a:rPr lang="en-US" sz="1800"/>
              <a:t> and </a:t>
            </a:r>
            <a:r>
              <a:rPr b="1" lang="en-US" sz="1800"/>
              <a:t>z</a:t>
            </a:r>
            <a:r>
              <a:rPr lang="en-US" sz="1800"/>
              <a:t> should be factorized Normals, I have checked samples when sampling from p(y, T=1) and p(z, T=0) i.e. with different temperatures.  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24" name="Google Shape;72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438" y="2503574"/>
            <a:ext cx="1800669" cy="342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474" y="2503574"/>
            <a:ext cx="1818794" cy="342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634" y="2503573"/>
            <a:ext cx="1826279" cy="34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4"/>
          <p:cNvSpPr txBox="1"/>
          <p:nvPr/>
        </p:nvSpPr>
        <p:spPr>
          <a:xfrm>
            <a:off x="3049175" y="6090075"/>
            <a:ext cx="2035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p(y,T=1)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p(z,T=0)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p74"/>
          <p:cNvSpPr txBox="1"/>
          <p:nvPr/>
        </p:nvSpPr>
        <p:spPr>
          <a:xfrm>
            <a:off x="6859175" y="6090075"/>
            <a:ext cx="2035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p(y,T=1)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p(z,T=0.5)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29" name="Google Shape;729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475" y="2434590"/>
            <a:ext cx="1826300" cy="3565633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4"/>
          <p:cNvSpPr txBox="1"/>
          <p:nvPr/>
        </p:nvSpPr>
        <p:spPr>
          <a:xfrm>
            <a:off x="534575" y="6090075"/>
            <a:ext cx="2035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p(y,T=0)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p(z,T=0)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31" name="Google Shape;731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55925" y="2470340"/>
            <a:ext cx="1800650" cy="3494132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4"/>
          <p:cNvSpPr txBox="1"/>
          <p:nvPr/>
        </p:nvSpPr>
        <p:spPr>
          <a:xfrm>
            <a:off x="9221375" y="6090075"/>
            <a:ext cx="2035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p(y,T=1)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p(z,T=1)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3" name="Google Shape;733;p74"/>
          <p:cNvSpPr txBox="1"/>
          <p:nvPr/>
        </p:nvSpPr>
        <p:spPr>
          <a:xfrm>
            <a:off x="4877975" y="6090075"/>
            <a:ext cx="2035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p(y,T=1)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p(z,T=0.3)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5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selected results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39" name="Google Shape;739;p75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Testing p(y;T) with p(z;T=0) and the opposite: </a:t>
            </a:r>
            <a:r>
              <a:rPr lang="en-US" sz="1800">
                <a:solidFill>
                  <a:schemeClr val="dk1"/>
                </a:solidFill>
              </a:rPr>
              <a:t>p(y;T=0) with p(z;T)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40" name="Google Shape;7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325" y="1331475"/>
            <a:ext cx="4505044" cy="4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025" y="1341038"/>
            <a:ext cx="4405319" cy="4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888" y="5621450"/>
            <a:ext cx="38100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1175" y="5657850"/>
            <a:ext cx="3430266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5"/>
          <p:cNvSpPr txBox="1"/>
          <p:nvPr/>
        </p:nvSpPr>
        <p:spPr>
          <a:xfrm>
            <a:off x="271125" y="9028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Clearly p(z) contains less information than p(y), which means that NF did information compression! 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52825" y="1641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Motivation: probabilistic modeling 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228750" y="580650"/>
            <a:ext cx="10476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Probabilistic models have nice theoretical interpretation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However they are usually hard to train or they have intractable normalizing constants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14" name="Google Shape;114;p22"/>
          <p:cNvGrpSpPr/>
          <p:nvPr/>
        </p:nvGrpSpPr>
        <p:grpSpPr>
          <a:xfrm>
            <a:off x="703600" y="1373925"/>
            <a:ext cx="6684400" cy="1355000"/>
            <a:chOff x="703600" y="1373925"/>
            <a:chExt cx="6684400" cy="1355000"/>
          </a:xfrm>
        </p:grpSpPr>
        <p:sp>
          <p:nvSpPr>
            <p:cNvPr id="115" name="Google Shape;115;p22"/>
            <p:cNvSpPr txBox="1"/>
            <p:nvPr/>
          </p:nvSpPr>
          <p:spPr>
            <a:xfrm>
              <a:off x="703600" y="1373925"/>
              <a:ext cx="64131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Typical probabilistic model is specified as some function</a:t>
              </a:r>
              <a:endParaRPr sz="1800"/>
            </a:p>
          </p:txBody>
        </p:sp>
        <p:pic>
          <p:nvPicPr>
            <p:cNvPr id="116" name="Google Shape;11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11450" y="1824050"/>
              <a:ext cx="2876550" cy="904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22"/>
          <p:cNvGrpSpPr/>
          <p:nvPr/>
        </p:nvGrpSpPr>
        <p:grpSpPr>
          <a:xfrm>
            <a:off x="779800" y="2291575"/>
            <a:ext cx="10542300" cy="1029581"/>
            <a:chOff x="779800" y="2291575"/>
            <a:chExt cx="10542300" cy="1029581"/>
          </a:xfrm>
        </p:grpSpPr>
        <p:sp>
          <p:nvSpPr>
            <p:cNvPr id="118" name="Google Shape;118;p22"/>
            <p:cNvSpPr txBox="1"/>
            <p:nvPr/>
          </p:nvSpPr>
          <p:spPr>
            <a:xfrm>
              <a:off x="779800" y="2291575"/>
              <a:ext cx="10542300" cy="7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where:</a:t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                  is some positive function parameterized with theta, usually neural network</a:t>
              </a:r>
              <a:endParaRPr sz="1800"/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i="1" lang="en-US" sz="1800"/>
                <a:t>Z</a:t>
              </a:r>
              <a:r>
                <a:rPr lang="en-US" sz="1800"/>
                <a:t> is normalization constant, contains sum of f(x) over all possible configurations of x</a:t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9" name="Google Shape;11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9761" y="2783856"/>
              <a:ext cx="967140" cy="53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22"/>
          <p:cNvSpPr txBox="1"/>
          <p:nvPr/>
        </p:nvSpPr>
        <p:spPr>
          <a:xfrm>
            <a:off x="417125" y="3906600"/>
            <a:ext cx="10375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0000"/>
                </a:solidFill>
              </a:rPr>
              <a:t>Unfortunately:</a:t>
            </a:r>
            <a:endParaRPr b="1" sz="2400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-US" sz="1800">
                <a:solidFill>
                  <a:srgbClr val="CC0000"/>
                </a:solidFill>
              </a:rPr>
              <a:t>in many cases Z is intractable, inference is impossible or require approximations 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-US" sz="1800">
                <a:solidFill>
                  <a:srgbClr val="CC0000"/>
                </a:solidFill>
              </a:rPr>
              <a:t>sampling may be hard, so we cannot generate samples easily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376700" y="5030650"/>
            <a:ext cx="113787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AA84F"/>
                </a:solidFill>
              </a:rPr>
              <a:t>Normalizing Flows:</a:t>
            </a:r>
            <a:r>
              <a:rPr lang="en-US" sz="1800">
                <a:solidFill>
                  <a:srgbClr val="6AA84F"/>
                </a:solidFill>
              </a:rPr>
              <a:t> try to overcome this problem by introducing continuous transformation of probability density which allows for tracking the change in the density p(x)</a:t>
            </a:r>
            <a:endParaRPr sz="1800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6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selected results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50" name="Google Shape;750;p76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 checked the same for </a:t>
            </a:r>
            <a:r>
              <a:rPr b="1" lang="en-US" sz="1800"/>
              <a:t>MNIST</a:t>
            </a:r>
            <a:r>
              <a:rPr lang="en-US" sz="1800"/>
              <a:t> model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1" name="Google Shape;751;p76"/>
          <p:cNvSpPr txBox="1"/>
          <p:nvPr/>
        </p:nvSpPr>
        <p:spPr>
          <a:xfrm>
            <a:off x="271125" y="9028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and plot </a:t>
            </a:r>
            <a:r>
              <a:rPr b="1" lang="en-US" sz="1800"/>
              <a:t>tSNE</a:t>
            </a:r>
            <a:r>
              <a:rPr lang="en-US" sz="1800"/>
              <a:t> embeddings for z and y latent variables and for the test set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52" name="Google Shape;7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725" y="1400300"/>
            <a:ext cx="4830361" cy="466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776" y="1450456"/>
            <a:ext cx="4928474" cy="466906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6"/>
          <p:cNvSpPr txBox="1"/>
          <p:nvPr/>
        </p:nvSpPr>
        <p:spPr>
          <a:xfrm>
            <a:off x="2280675" y="6119525"/>
            <a:ext cx="27750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 - variable: visible some clusters</a:t>
            </a:r>
            <a:endParaRPr sz="1800"/>
          </a:p>
        </p:txBody>
      </p:sp>
      <p:sp>
        <p:nvSpPr>
          <p:cNvPr id="755" name="Google Shape;755;p76"/>
          <p:cNvSpPr txBox="1"/>
          <p:nvPr/>
        </p:nvSpPr>
        <p:spPr>
          <a:xfrm>
            <a:off x="7081275" y="6119525"/>
            <a:ext cx="27750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z</a:t>
            </a:r>
            <a:r>
              <a:rPr lang="en-US" sz="1800"/>
              <a:t> - variable looks like noise</a:t>
            </a:r>
            <a:endParaRPr sz="1800"/>
          </a:p>
        </p:txBody>
      </p:sp>
      <p:pic>
        <p:nvPicPr>
          <p:cNvPr id="756" name="Google Shape;75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4375" y="11746"/>
            <a:ext cx="1653225" cy="14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7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selected results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62" name="Google Shape;762;p77"/>
          <p:cNvSpPr txBox="1"/>
          <p:nvPr/>
        </p:nvSpPr>
        <p:spPr>
          <a:xfrm>
            <a:off x="271125" y="598075"/>
            <a:ext cx="11483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More results in notebooks: interpolations and effect of T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63" name="Google Shape;76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7775"/>
            <a:ext cx="5556966" cy="541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766" y="1287775"/>
            <a:ext cx="5457825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8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selected results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70" name="Google Shape;770;p78"/>
          <p:cNvSpPr txBox="1"/>
          <p:nvPr/>
        </p:nvSpPr>
        <p:spPr>
          <a:xfrm>
            <a:off x="271125" y="598075"/>
            <a:ext cx="114831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Things which are worth to check: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separate cost for p(z) and p(z) to force p(z) have smaller sigma. This will force network to </a:t>
            </a:r>
            <a:br>
              <a:rPr lang="en-US" sz="1800"/>
            </a:br>
            <a:r>
              <a:rPr lang="en-US" sz="1800"/>
              <a:t>compress more information in p(y) distribution.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Similarly add scale layer in the last layer in the same manner as it was done in NICE work, the </a:t>
            </a:r>
            <a:br>
              <a:rPr lang="en-US" sz="1800"/>
            </a:br>
            <a:r>
              <a:rPr lang="en-US" sz="1800"/>
              <a:t>network should learn which components are important.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effect of the binarization of the input image. I did not have time to check it.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Try different NNs in the affine coupling layer.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Try image augmentation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Try different datasets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Add classification cost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9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Questions?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750" y="1853051"/>
            <a:ext cx="1004743" cy="393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147" y="1853051"/>
            <a:ext cx="983058" cy="394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859" y="1853051"/>
            <a:ext cx="975830" cy="39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343" y="1853051"/>
            <a:ext cx="1004743" cy="393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8740" y="1853051"/>
            <a:ext cx="997515" cy="394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1909" y="1853051"/>
            <a:ext cx="997515" cy="393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85078" y="1853051"/>
            <a:ext cx="1004743" cy="393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05475" y="1853051"/>
            <a:ext cx="1019200" cy="3932236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9"/>
          <p:cNvSpPr txBox="1"/>
          <p:nvPr/>
        </p:nvSpPr>
        <p:spPr>
          <a:xfrm>
            <a:off x="4761500" y="5792525"/>
            <a:ext cx="2906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Fig.1 C</a:t>
            </a:r>
            <a:r>
              <a:rPr lang="en-US" sz="1800"/>
              <a:t>herry picked results</a:t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0"/>
          <p:cNvSpPr txBox="1"/>
          <p:nvPr/>
        </p:nvSpPr>
        <p:spPr>
          <a:xfrm>
            <a:off x="911425" y="1599275"/>
            <a:ext cx="104109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GLOW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https://arxiv.org/pdf/1807.03039.pdf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RealNVP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https://arxiv.org/pdf/1605.08803.pdf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NICE https://arxiv.org/pdf/1410.8516.pdf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Flow++ https://openreview.net/forum?id=Hyg74h05tX</a:t>
            </a:r>
            <a:endParaRPr sz="1800"/>
          </a:p>
        </p:txBody>
      </p:sp>
      <p:sp>
        <p:nvSpPr>
          <p:cNvPr id="790" name="Google Shape;790;p80"/>
          <p:cNvSpPr txBox="1"/>
          <p:nvPr>
            <p:ph type="title"/>
          </p:nvPr>
        </p:nvSpPr>
        <p:spPr>
          <a:xfrm>
            <a:off x="835224" y="882403"/>
            <a:ext cx="10369200" cy="5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</a:t>
            </a:r>
            <a:endParaRPr/>
          </a:p>
        </p:txBody>
      </p:sp>
      <p:pic>
        <p:nvPicPr>
          <p:cNvPr id="791" name="Google Shape;79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5375" y="1351650"/>
            <a:ext cx="2077350" cy="41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1"/>
          <p:cNvSpPr txBox="1"/>
          <p:nvPr>
            <p:ph idx="1" type="body"/>
          </p:nvPr>
        </p:nvSpPr>
        <p:spPr>
          <a:xfrm>
            <a:off x="4762509" y="3157700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81"/>
          <p:cNvSpPr txBox="1"/>
          <p:nvPr>
            <p:ph idx="2" type="body"/>
          </p:nvPr>
        </p:nvSpPr>
        <p:spPr>
          <a:xfrm>
            <a:off x="4762509" y="3443452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81"/>
          <p:cNvSpPr txBox="1"/>
          <p:nvPr>
            <p:ph idx="3" type="body"/>
          </p:nvPr>
        </p:nvSpPr>
        <p:spPr>
          <a:xfrm>
            <a:off x="4762491" y="4021795"/>
            <a:ext cx="2715493" cy="500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1429500" y="3041100"/>
            <a:ext cx="9333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A brief introduction to </a:t>
            </a:r>
            <a:r>
              <a:rPr lang="en-US" sz="3600">
                <a:solidFill>
                  <a:srgbClr val="139FDA"/>
                </a:solidFill>
              </a:rPr>
              <a:t>Normalizing Flows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602" y="1104124"/>
            <a:ext cx="2069475" cy="6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271125" y="598075"/>
            <a:ext cx="99600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Let </a:t>
            </a:r>
            <a:r>
              <a:rPr b="1" lang="en-US" sz="1800"/>
              <a:t>z</a:t>
            </a:r>
            <a:r>
              <a:rPr lang="en-US" sz="1800"/>
              <a:t> be a random vector with probability density function q(</a:t>
            </a:r>
            <a:r>
              <a:rPr b="1" lang="en-US" sz="1800"/>
              <a:t>z</a:t>
            </a:r>
            <a:r>
              <a:rPr lang="en-US" sz="1800"/>
              <a:t>) and f(</a:t>
            </a:r>
            <a:r>
              <a:rPr b="1" lang="en-US" sz="1800"/>
              <a:t>z</a:t>
            </a:r>
            <a:r>
              <a:rPr lang="en-US" sz="1800"/>
              <a:t>) is an invertible function.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Transformation                                   of the random variable leads to the following change in the probability density: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generalization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925" y="2567750"/>
            <a:ext cx="3723150" cy="109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4"/>
          <p:cNvGrpSpPr/>
          <p:nvPr/>
        </p:nvGrpSpPr>
        <p:grpSpPr>
          <a:xfrm>
            <a:off x="2854850" y="3381200"/>
            <a:ext cx="2384475" cy="805325"/>
            <a:chOff x="2854850" y="3381200"/>
            <a:chExt cx="2384475" cy="805325"/>
          </a:xfrm>
        </p:grpSpPr>
        <p:sp>
          <p:nvSpPr>
            <p:cNvPr id="136" name="Google Shape;136;p24"/>
            <p:cNvSpPr txBox="1"/>
            <p:nvPr/>
          </p:nvSpPr>
          <p:spPr>
            <a:xfrm>
              <a:off x="2854850" y="3827725"/>
              <a:ext cx="23844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CA4DC"/>
                  </a:solidFill>
                </a:rPr>
                <a:t>det = determinant</a:t>
              </a:r>
              <a:endParaRPr b="1" sz="1800">
                <a:solidFill>
                  <a:srgbClr val="1CA4DC"/>
                </a:solidFill>
              </a:endParaRPr>
            </a:p>
          </p:txBody>
        </p:sp>
        <p:cxnSp>
          <p:nvCxnSpPr>
            <p:cNvPr id="137" name="Google Shape;137;p24"/>
            <p:cNvCxnSpPr/>
            <p:nvPr/>
          </p:nvCxnSpPr>
          <p:spPr>
            <a:xfrm flipH="1" rot="10800000">
              <a:off x="3763925" y="3381200"/>
              <a:ext cx="1475400" cy="550200"/>
            </a:xfrm>
            <a:prstGeom prst="straightConnector1">
              <a:avLst/>
            </a:prstGeom>
            <a:noFill/>
            <a:ln cap="flat" cmpd="sng" w="19050">
              <a:solidFill>
                <a:srgbClr val="1CA4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8" name="Google Shape;138;p24"/>
          <p:cNvGrpSpPr/>
          <p:nvPr/>
        </p:nvGrpSpPr>
        <p:grpSpPr>
          <a:xfrm>
            <a:off x="5146325" y="3548600"/>
            <a:ext cx="5772810" cy="3174100"/>
            <a:chOff x="5146325" y="3548600"/>
            <a:chExt cx="5772810" cy="3174100"/>
          </a:xfrm>
        </p:grpSpPr>
        <p:sp>
          <p:nvSpPr>
            <p:cNvPr id="139" name="Google Shape;139;p24"/>
            <p:cNvSpPr txBox="1"/>
            <p:nvPr/>
          </p:nvSpPr>
          <p:spPr>
            <a:xfrm>
              <a:off x="5798300" y="3827725"/>
              <a:ext cx="21576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CA4DC"/>
                  </a:solidFill>
                </a:rPr>
                <a:t>jacobian matrix</a:t>
              </a:r>
              <a:endParaRPr b="1" sz="1800">
                <a:solidFill>
                  <a:srgbClr val="1CA4DC"/>
                </a:solidFill>
              </a:endParaRPr>
            </a:p>
          </p:txBody>
        </p:sp>
        <p:cxnSp>
          <p:nvCxnSpPr>
            <p:cNvPr id="140" name="Google Shape;140;p24"/>
            <p:cNvCxnSpPr/>
            <p:nvPr/>
          </p:nvCxnSpPr>
          <p:spPr>
            <a:xfrm rot="10800000">
              <a:off x="6172150" y="3548600"/>
              <a:ext cx="231300" cy="382800"/>
            </a:xfrm>
            <a:prstGeom prst="straightConnector1">
              <a:avLst/>
            </a:prstGeom>
            <a:noFill/>
            <a:ln cap="flat" cmpd="sng" w="19050">
              <a:solidFill>
                <a:srgbClr val="1CA4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41" name="Google Shape;14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46325" y="4268650"/>
              <a:ext cx="5772810" cy="2454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271125" y="598075"/>
            <a:ext cx="107817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Stacking multiple mappings leads to final expression for the normalizing flow - a chain rule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52825" y="117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Normalizing flows - generalization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850" y="1145699"/>
            <a:ext cx="2671106" cy="2402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5"/>
          <p:cNvGrpSpPr/>
          <p:nvPr/>
        </p:nvGrpSpPr>
        <p:grpSpPr>
          <a:xfrm>
            <a:off x="3787850" y="1694275"/>
            <a:ext cx="6403449" cy="1614975"/>
            <a:chOff x="3787850" y="1694275"/>
            <a:chExt cx="6403449" cy="1614975"/>
          </a:xfrm>
        </p:grpSpPr>
        <p:pic>
          <p:nvPicPr>
            <p:cNvPr id="150" name="Google Shape;15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65575" y="1694275"/>
              <a:ext cx="4925724" cy="1176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5"/>
            <p:cNvSpPr txBox="1"/>
            <p:nvPr/>
          </p:nvSpPr>
          <p:spPr>
            <a:xfrm>
              <a:off x="6299850" y="2822950"/>
              <a:ext cx="34131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CA4DC"/>
                  </a:solidFill>
                </a:rPr>
                <a:t>density of the sampled point</a:t>
              </a:r>
              <a:endParaRPr sz="1800">
                <a:solidFill>
                  <a:srgbClr val="1CA4DC"/>
                </a:solidFill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3787850" y="2187700"/>
              <a:ext cx="1164300" cy="318900"/>
            </a:xfrm>
            <a:prstGeom prst="rightArrow">
              <a:avLst>
                <a:gd fmla="val 39981" name="adj1"/>
                <a:gd fmla="val 77524" name="adj2"/>
              </a:avLst>
            </a:prstGeom>
            <a:solidFill>
              <a:srgbClr val="1CA4DC"/>
            </a:solidFill>
            <a:ln cap="flat" cmpd="sng" w="9525">
              <a:solidFill>
                <a:srgbClr val="1CA4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25"/>
          <p:cNvSpPr txBox="1"/>
          <p:nvPr/>
        </p:nvSpPr>
        <p:spPr>
          <a:xfrm>
            <a:off x="271125" y="3569875"/>
            <a:ext cx="107817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Note, that in practice due to the numerical errors it is more stable to work with logarithms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950" y="4336650"/>
            <a:ext cx="6324574" cy="13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